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16"/>
  </p:notesMasterIdLst>
  <p:handoutMasterIdLst>
    <p:handoutMasterId r:id="rId17"/>
  </p:handoutMasterIdLst>
  <p:sldIdLst>
    <p:sldId id="273" r:id="rId5"/>
    <p:sldId id="269" r:id="rId6"/>
    <p:sldId id="284" r:id="rId7"/>
    <p:sldId id="277" r:id="rId8"/>
    <p:sldId id="287" r:id="rId9"/>
    <p:sldId id="288" r:id="rId10"/>
    <p:sldId id="285" r:id="rId11"/>
    <p:sldId id="289" r:id="rId12"/>
    <p:sldId id="286" r:id="rId13"/>
    <p:sldId id="274"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243B5A"/>
    <a:srgbClr val="116B93"/>
    <a:srgbClr val="106576"/>
    <a:srgbClr val="168EA6"/>
    <a:srgbClr val="1CB7D6"/>
    <a:srgbClr val="1375A1"/>
    <a:srgbClr val="0C4FA8"/>
    <a:srgbClr val="0C40A8"/>
    <a:srgbClr val="0085B4"/>
    <a:srgbClr val="1456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8" autoAdjust="0"/>
    <p:restoredTop sz="78411" autoAdjust="0"/>
  </p:normalViewPr>
  <p:slideViewPr>
    <p:cSldViewPr snapToGrid="0" snapToObjects="1">
      <p:cViewPr>
        <p:scale>
          <a:sx n="125" d="100"/>
          <a:sy n="125" d="100"/>
        </p:scale>
        <p:origin x="-80" y="624"/>
      </p:cViewPr>
      <p:guideLst>
        <p:guide orient="horz" pos="2160"/>
        <p:guide pos="3840"/>
      </p:guideLst>
    </p:cSldViewPr>
  </p:slideViewPr>
  <p:notesTextViewPr>
    <p:cViewPr>
      <p:scale>
        <a:sx n="1" d="1"/>
        <a:sy n="1" d="1"/>
      </p:scale>
      <p:origin x="0" y="16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F88A88-307D-BD4D-BEA0-7D0F5CD49135}" type="datetimeFigureOut">
              <a:rPr lang="en-US" smtClean="0"/>
              <a:t>2/28/19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A74473-79C9-7B43-8AEB-8C85338B5DDF}" type="slidenum">
              <a:rPr lang="en-US" smtClean="0"/>
              <a:t>‹#›</a:t>
            </a:fld>
            <a:endParaRPr lang="en-US"/>
          </a:p>
        </p:txBody>
      </p:sp>
    </p:spTree>
    <p:extLst>
      <p:ext uri="{BB962C8B-B14F-4D97-AF65-F5344CB8AC3E}">
        <p14:creationId xmlns:p14="http://schemas.microsoft.com/office/powerpoint/2010/main" val="1484928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FE187-23B4-624B-9101-98A551C7544C}" type="datetimeFigureOut">
              <a:rPr lang="en-US" smtClean="0"/>
              <a:t>2/28/19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CC37F6-8DA3-2D43-959A-C242E59B7F21}" type="slidenum">
              <a:rPr lang="en-US" smtClean="0"/>
              <a:t>‹#›</a:t>
            </a:fld>
            <a:endParaRPr lang="en-US"/>
          </a:p>
        </p:txBody>
      </p:sp>
    </p:spTree>
    <p:extLst>
      <p:ext uri="{BB962C8B-B14F-4D97-AF65-F5344CB8AC3E}">
        <p14:creationId xmlns:p14="http://schemas.microsoft.com/office/powerpoint/2010/main" val="36876077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“Digital Citizenship for the Adult Education Classroom.”</a:t>
            </a:r>
          </a:p>
          <a:p>
            <a:endParaRPr lang="en-US" dirty="0" smtClean="0"/>
          </a:p>
          <a:p>
            <a:r>
              <a:rPr lang="en-US" dirty="0" smtClean="0"/>
              <a:t>I’m Karla Frizler, a Subject Matter Expert for OTAN</a:t>
            </a:r>
          </a:p>
          <a:p>
            <a:r>
              <a:rPr lang="en-US" dirty="0" smtClean="0"/>
              <a:t>Almost 25 years of experience in Adult Education  </a:t>
            </a:r>
          </a:p>
          <a:p>
            <a:r>
              <a:rPr lang="en-US" dirty="0" smtClean="0"/>
              <a:t>Teaching background is in ESL</a:t>
            </a:r>
          </a:p>
          <a:p>
            <a:r>
              <a:rPr lang="en-US" dirty="0" smtClean="0"/>
              <a:t>Areas</a:t>
            </a:r>
            <a:r>
              <a:rPr lang="en-US" baseline="0" dirty="0" smtClean="0"/>
              <a:t> of specialization are teaching writing and using instructional technology</a:t>
            </a:r>
          </a:p>
          <a:p>
            <a:r>
              <a:rPr lang="en-US" baseline="0" dirty="0" smtClean="0"/>
              <a:t>This academic year, I have been providing leadership consulting for educational institutions that need help with strategic planning, grant writing, social media marketing and other activities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CC37F6-8DA3-2D43-959A-C242E59B7F21}" type="slidenum">
              <a:rPr lang="en-US" smtClean="0"/>
              <a:t>1</a:t>
            </a:fld>
            <a:endParaRPr lang="en-US"/>
          </a:p>
        </p:txBody>
      </p:sp>
    </p:spTree>
    <p:extLst>
      <p:ext uri="{BB962C8B-B14F-4D97-AF65-F5344CB8AC3E}">
        <p14:creationId xmlns:p14="http://schemas.microsoft.com/office/powerpoint/2010/main" val="16068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many people know what ISTE stands for?  International Society for Technology in Education (see p. 1 of handout for standards for educators and standards for students)</a:t>
            </a:r>
          </a:p>
          <a:p>
            <a:endParaRPr lang="en-US" baseline="0" dirty="0" smtClean="0"/>
          </a:p>
          <a:p>
            <a:r>
              <a:rPr lang="en-US" baseline="0" dirty="0" smtClean="0"/>
              <a:t>50 minutes is a short time for a huge topic</a:t>
            </a:r>
          </a:p>
          <a:p>
            <a:r>
              <a:rPr lang="en-US" baseline="0" dirty="0" smtClean="0"/>
              <a:t>This is just an introduction</a:t>
            </a:r>
          </a:p>
          <a:p>
            <a:r>
              <a:rPr lang="en-US" baseline="0" dirty="0" smtClean="0"/>
              <a:t>Expected outcomes:</a:t>
            </a:r>
          </a:p>
          <a:p>
            <a:endParaRPr lang="en-US" baseline="0" dirty="0" smtClean="0"/>
          </a:p>
          <a:p>
            <a:pPr marL="171450" indent="-171450">
              <a:buFont typeface="Arial"/>
              <a:buChar char="•"/>
            </a:pPr>
            <a:r>
              <a:rPr lang="en-US" baseline="0" dirty="0" smtClean="0"/>
              <a:t>General idea of what digital citizenship is</a:t>
            </a:r>
          </a:p>
          <a:p>
            <a:pPr marL="171450" indent="-171450">
              <a:buFont typeface="Arial"/>
              <a:buChar char="•"/>
            </a:pPr>
            <a:r>
              <a:rPr lang="en-US" baseline="0" dirty="0" smtClean="0"/>
              <a:t>Some practical activities you can embed into your classes immediately</a:t>
            </a:r>
          </a:p>
          <a:p>
            <a:pPr marL="171450" indent="-171450">
              <a:buFont typeface="Arial"/>
              <a:buChar char="•"/>
            </a:pPr>
            <a:r>
              <a:rPr lang="en-US" baseline="0" dirty="0" smtClean="0"/>
              <a:t>Familiarity with resources for additional information (handout has many links, my </a:t>
            </a:r>
            <a:r>
              <a:rPr lang="en-US" baseline="0" smtClean="0"/>
              <a:t>contact information)</a:t>
            </a:r>
            <a:endParaRPr lang="en-US" baseline="0" dirty="0" smtClean="0"/>
          </a:p>
          <a:p>
            <a:pPr marL="171450" indent="-171450">
              <a:buFont typeface="Arial"/>
              <a:buChar char="•"/>
            </a:pPr>
            <a:endParaRPr lang="en-US" baseline="0" dirty="0" smtClean="0"/>
          </a:p>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ADCC37F6-8DA3-2D43-959A-C242E59B7F21}" type="slidenum">
              <a:rPr lang="en-US" smtClean="0"/>
              <a:t>2</a:t>
            </a:fld>
            <a:endParaRPr lang="en-US"/>
          </a:p>
        </p:txBody>
      </p:sp>
    </p:spTree>
    <p:extLst>
      <p:ext uri="{BB962C8B-B14F-4D97-AF65-F5344CB8AC3E}">
        <p14:creationId xmlns:p14="http://schemas.microsoft.com/office/powerpoint/2010/main" val="315033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Tell me, what technologies have you used today? (make note of anyone who did not share at all </a:t>
            </a:r>
            <a:r>
              <a:rPr lang="mr-IN" baseline="0" dirty="0" smtClean="0"/>
              <a:t>–</a:t>
            </a:r>
            <a:r>
              <a:rPr lang="en-US" baseline="0" dirty="0" smtClean="0"/>
              <a:t> may be fearful or inexperienced/irregular user)</a:t>
            </a:r>
          </a:p>
          <a:p>
            <a:r>
              <a:rPr lang="en-US" baseline="0" dirty="0" smtClean="0"/>
              <a:t>Have any of you participated in an online conversation today?  (Email, text, PM, social media)</a:t>
            </a:r>
          </a:p>
          <a:p>
            <a:r>
              <a:rPr lang="en-US" baseline="0" dirty="0" smtClean="0"/>
              <a:t>When you hear the term “digital citizenship,” what do you think of?</a:t>
            </a:r>
          </a:p>
          <a:p>
            <a:r>
              <a:rPr lang="en-US" baseline="0" dirty="0" smtClean="0"/>
              <a:t>Is it different than general citizenship?</a:t>
            </a:r>
          </a:p>
          <a:p>
            <a:endParaRPr lang="en-US" baseline="0" dirty="0" smtClean="0"/>
          </a:p>
          <a:p>
            <a:r>
              <a:rPr lang="en-US" dirty="0" smtClean="0"/>
              <a:t>First step in using technology in the classroom is to</a:t>
            </a:r>
            <a:r>
              <a:rPr lang="en-US" baseline="0" dirty="0" smtClean="0"/>
              <a:t> e</a:t>
            </a:r>
            <a:r>
              <a:rPr lang="en-US" dirty="0" smtClean="0"/>
              <a:t>stablish</a:t>
            </a:r>
            <a:r>
              <a:rPr lang="en-US" baseline="0" dirty="0" smtClean="0"/>
              <a:t> set of norms or rules or guidelines.</a:t>
            </a:r>
          </a:p>
          <a:p>
            <a:endParaRPr lang="en-US" baseline="0" dirty="0" smtClean="0"/>
          </a:p>
          <a:p>
            <a:r>
              <a:rPr lang="en-US" baseline="0" dirty="0" smtClean="0"/>
              <a:t>Today, I want you to pretend I am your teacher and your are my students.  In our class, we are going to use a Canvas site to manage our class activities.  I will post your assignments there, and you will submit your completed assignments to me.  You will also be able to have online conversations with your classmates.  </a:t>
            </a:r>
          </a:p>
          <a:p>
            <a:endParaRPr lang="en-US" baseline="0" dirty="0" smtClean="0"/>
          </a:p>
          <a:p>
            <a:pPr marL="171450" indent="-171450">
              <a:buFont typeface="Arial"/>
              <a:buChar char="•"/>
            </a:pPr>
            <a:r>
              <a:rPr lang="en-US" baseline="0" dirty="0" smtClean="0"/>
              <a:t>Right now, I want you to get into groups of 4-6.  </a:t>
            </a:r>
          </a:p>
          <a:p>
            <a:pPr marL="171450" indent="-171450">
              <a:buFont typeface="Arial"/>
              <a:buChar char="•"/>
            </a:pPr>
            <a:r>
              <a:rPr lang="en-US" baseline="0" dirty="0" smtClean="0"/>
              <a:t>Each group will make a list of 5 “DO’s” (things you </a:t>
            </a:r>
            <a:r>
              <a:rPr lang="en-US" b="1" i="1" baseline="0" dirty="0" smtClean="0"/>
              <a:t>should</a:t>
            </a:r>
            <a:r>
              <a:rPr lang="en-US" baseline="0" dirty="0" smtClean="0"/>
              <a:t> do to be a good online citizen), and 5 DON’Ts (or, things to avoid).  </a:t>
            </a:r>
          </a:p>
          <a:p>
            <a:pPr marL="171450" indent="-171450">
              <a:buFont typeface="Arial"/>
              <a:buChar char="•"/>
            </a:pPr>
            <a:r>
              <a:rPr lang="en-US" baseline="0" dirty="0" smtClean="0"/>
              <a:t>For example, something you want to DO online is participate in class discussions.  </a:t>
            </a:r>
          </a:p>
          <a:p>
            <a:pPr marL="171450" indent="-171450">
              <a:buFont typeface="Arial"/>
              <a:buChar char="•"/>
            </a:pPr>
            <a:r>
              <a:rPr lang="en-US" baseline="0" dirty="0" smtClean="0"/>
              <a:t>An example of something you DON’T want to do is to use foul language or profanity in those discussions.</a:t>
            </a:r>
          </a:p>
          <a:p>
            <a:endParaRPr lang="en-US" baseline="0" dirty="0" smtClean="0"/>
          </a:p>
          <a:p>
            <a:endParaRPr lang="en-US" baseline="0" dirty="0" smtClean="0"/>
          </a:p>
          <a:p>
            <a:r>
              <a:rPr lang="en-US" baseline="0" dirty="0" smtClean="0"/>
              <a:t>DO’s:</a:t>
            </a:r>
          </a:p>
          <a:p>
            <a:pPr marL="171450" indent="-171450">
              <a:buFont typeface="Arial"/>
              <a:buChar char="•"/>
            </a:pPr>
            <a:r>
              <a:rPr lang="en-US" baseline="0" dirty="0" smtClean="0"/>
              <a:t>Think before you post</a:t>
            </a:r>
          </a:p>
          <a:p>
            <a:pPr marL="171450" indent="-171450">
              <a:buFont typeface="Arial"/>
              <a:buChar char="•"/>
            </a:pPr>
            <a:r>
              <a:rPr lang="en-US" baseline="0" dirty="0" smtClean="0"/>
              <a:t>Do your research and share facts</a:t>
            </a:r>
          </a:p>
          <a:p>
            <a:pPr marL="171450" indent="-171450">
              <a:buFont typeface="Arial"/>
              <a:buChar char="•"/>
            </a:pPr>
            <a:r>
              <a:rPr lang="en-US" baseline="0" dirty="0" smtClean="0"/>
              <a:t>Ask questions to gain clarity or understanding</a:t>
            </a:r>
          </a:p>
          <a:p>
            <a:pPr marL="171450" indent="-171450">
              <a:buFont typeface="Arial"/>
              <a:buChar char="•"/>
            </a:pPr>
            <a:r>
              <a:rPr lang="en-US" baseline="0" dirty="0" smtClean="0"/>
              <a:t>Respect others and their opinions</a:t>
            </a:r>
          </a:p>
          <a:p>
            <a:pPr marL="171450" indent="-171450">
              <a:buFont typeface="Arial"/>
              <a:buChar char="•"/>
            </a:pPr>
            <a:endParaRPr lang="en-US" baseline="0" dirty="0" smtClean="0"/>
          </a:p>
          <a:p>
            <a:endParaRPr lang="en-US" baseline="0" dirty="0" smtClean="0"/>
          </a:p>
          <a:p>
            <a:r>
              <a:rPr lang="en-US" baseline="0" dirty="0" smtClean="0"/>
              <a:t>DON’Ts:</a:t>
            </a:r>
          </a:p>
          <a:p>
            <a:pPr marL="171450" indent="-171450">
              <a:buFont typeface="Arial"/>
              <a:buChar char="•"/>
            </a:pPr>
            <a:r>
              <a:rPr lang="en-US" baseline="0" dirty="0" smtClean="0"/>
              <a:t>Verbally attack or insult others with a different perspective or opinion</a:t>
            </a:r>
          </a:p>
          <a:p>
            <a:pPr marL="171450" indent="-171450">
              <a:buFont typeface="Arial"/>
              <a:buChar char="•"/>
            </a:pPr>
            <a:r>
              <a:rPr lang="en-US" baseline="0" dirty="0" smtClean="0"/>
              <a:t>Use profanity or foul language</a:t>
            </a:r>
          </a:p>
          <a:p>
            <a:pPr marL="171450" indent="-171450">
              <a:buFont typeface="Arial"/>
              <a:buChar char="•"/>
            </a:pPr>
            <a:r>
              <a:rPr lang="en-US" baseline="0" dirty="0" smtClean="0"/>
              <a:t>Share personal information (like phone, address, names of children, etc.)</a:t>
            </a:r>
          </a:p>
          <a:p>
            <a:pPr marL="171450" indent="-171450">
              <a:buFont typeface="Arial"/>
              <a:buChar char="•"/>
            </a:pPr>
            <a:r>
              <a:rPr lang="en-US" baseline="0" dirty="0" smtClean="0"/>
              <a:t>Say anything online you would not say directly to a person face-to-face</a:t>
            </a:r>
          </a:p>
          <a:p>
            <a:endParaRPr lang="en-US" baseline="0" dirty="0" smtClean="0"/>
          </a:p>
          <a:p>
            <a:endParaRPr lang="en-US" baseline="0" dirty="0" smtClean="0"/>
          </a:p>
          <a:p>
            <a:r>
              <a:rPr lang="en-US" baseline="0" dirty="0" smtClean="0"/>
              <a:t>Variations:  </a:t>
            </a:r>
          </a:p>
          <a:p>
            <a:r>
              <a:rPr lang="en-US" baseline="0" dirty="0" smtClean="0"/>
              <a:t>ESL -- confirm understanding of terminology; students come to board and write one DO and one DON’T on board from their </a:t>
            </a:r>
            <a:r>
              <a:rPr lang="en-US" baseline="0" dirty="0" smtClean="0"/>
              <a:t>group; adjust amount of language produced based on level </a:t>
            </a:r>
            <a:endParaRPr lang="en-US" baseline="0" dirty="0" smtClean="0"/>
          </a:p>
          <a:p>
            <a:r>
              <a:rPr lang="en-US" baseline="0" dirty="0" smtClean="0"/>
              <a:t>CTE </a:t>
            </a:r>
            <a:r>
              <a:rPr lang="mr-IN" baseline="0" dirty="0" smtClean="0"/>
              <a:t>–</a:t>
            </a:r>
            <a:r>
              <a:rPr lang="en-US" baseline="0" dirty="0" smtClean="0"/>
              <a:t> perhaps only 3 each group, collect notes, compile, and post as first assignment (e.g. download from Canvas, print two copies, keep one and return one with signature of agreement to teacher)</a:t>
            </a:r>
          </a:p>
          <a:p>
            <a:r>
              <a:rPr lang="en-US" baseline="0" dirty="0" smtClean="0"/>
              <a:t>Divide activities into DO’s with one group, move to another group, discuss DON’Ts (students get a chance to meet each other)</a:t>
            </a:r>
          </a:p>
          <a:p>
            <a:endParaRPr lang="en-US" baseline="0" dirty="0" smtClean="0"/>
          </a:p>
          <a:p>
            <a:r>
              <a:rPr lang="en-US" baseline="0" dirty="0" smtClean="0"/>
              <a:t>TIPS:</a:t>
            </a:r>
          </a:p>
          <a:p>
            <a:r>
              <a:rPr lang="en-US" baseline="0" dirty="0" smtClean="0"/>
              <a:t>If you have a rule or guideline you absolutely want on the list, make it the example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DCC37F6-8DA3-2D43-959A-C242E59B7F21}" type="slidenum">
              <a:rPr lang="en-US" smtClean="0"/>
              <a:t>3</a:t>
            </a:fld>
            <a:endParaRPr lang="en-US"/>
          </a:p>
        </p:txBody>
      </p:sp>
    </p:spTree>
    <p:extLst>
      <p:ext uri="{BB962C8B-B14F-4D97-AF65-F5344CB8AC3E}">
        <p14:creationId xmlns:p14="http://schemas.microsoft.com/office/powerpoint/2010/main" val="89905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37F6-8DA3-2D43-959A-C242E59B7F21}" type="slidenum">
              <a:rPr lang="en-US" smtClean="0"/>
              <a:t>4</a:t>
            </a:fld>
            <a:endParaRPr lang="en-US"/>
          </a:p>
        </p:txBody>
      </p:sp>
    </p:spTree>
    <p:extLst>
      <p:ext uri="{BB962C8B-B14F-4D97-AF65-F5344CB8AC3E}">
        <p14:creationId xmlns:p14="http://schemas.microsoft.com/office/powerpoint/2010/main" val="97763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kern="1200" dirty="0" smtClean="0">
                <a:solidFill>
                  <a:schemeClr val="tx1"/>
                </a:solidFill>
                <a:effectLst/>
                <a:latin typeface="+mn-lt"/>
                <a:ea typeface="+mn-ea"/>
                <a:cs typeface="+mn-cs"/>
              </a:rPr>
              <a:t>Has anyone here had someone post a</a:t>
            </a:r>
            <a:r>
              <a:rPr lang="en-US" sz="1200" kern="1200" baseline="0" dirty="0" smtClean="0">
                <a:solidFill>
                  <a:schemeClr val="tx1"/>
                </a:solidFill>
                <a:effectLst/>
                <a:latin typeface="+mn-lt"/>
                <a:ea typeface="+mn-ea"/>
                <a:cs typeface="+mn-cs"/>
              </a:rPr>
              <a:t> picture of you online that you didn’t like or didn’t want?</a:t>
            </a:r>
          </a:p>
          <a:p>
            <a:pPr marL="0" indent="0">
              <a:buFont typeface="+mj-lt"/>
              <a:buNone/>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Take </a:t>
            </a:r>
            <a:r>
              <a:rPr lang="en-US" sz="1200" kern="1200" dirty="0" smtClean="0">
                <a:solidFill>
                  <a:schemeClr val="tx1"/>
                </a:solidFill>
                <a:effectLst/>
                <a:latin typeface="+mn-lt"/>
                <a:ea typeface="+mn-ea"/>
                <a:cs typeface="+mn-cs"/>
              </a:rPr>
              <a:t>a group photo (either </a:t>
            </a:r>
            <a:r>
              <a:rPr lang="en-US" sz="1200" kern="1200" dirty="0" err="1" smtClean="0">
                <a:solidFill>
                  <a:schemeClr val="tx1"/>
                </a:solidFill>
                <a:effectLst/>
                <a:latin typeface="+mn-lt"/>
                <a:ea typeface="+mn-ea"/>
                <a:cs typeface="+mn-cs"/>
              </a:rPr>
              <a:t>selfie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usie</a:t>
            </a:r>
            <a:r>
              <a:rPr lang="en-US" sz="1200" kern="1200" dirty="0" smtClean="0">
                <a:solidFill>
                  <a:schemeClr val="tx1"/>
                </a:solidFill>
                <a:effectLst/>
                <a:latin typeface="+mn-lt"/>
                <a:ea typeface="+mn-ea"/>
                <a:cs typeface="+mn-cs"/>
              </a:rPr>
              <a:t> or ask facilitator or room monitor)</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Confirm everyone in group wants to be in photo – address as a group if anyone does not want to.  </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Take several photos and decide as a group which one should be posted.  </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Using one group member’s </a:t>
            </a:r>
            <a:r>
              <a:rPr lang="en-US" sz="1200" kern="1200" dirty="0" err="1" smtClean="0">
                <a:solidFill>
                  <a:schemeClr val="tx1"/>
                </a:solidFill>
                <a:effectLst/>
                <a:latin typeface="+mn-lt"/>
                <a:ea typeface="+mn-ea"/>
                <a:cs typeface="+mn-cs"/>
              </a:rPr>
              <a:t>Instagram</a:t>
            </a:r>
            <a:r>
              <a:rPr lang="en-US" sz="1200" kern="1200" dirty="0" smtClean="0">
                <a:solidFill>
                  <a:schemeClr val="tx1"/>
                </a:solidFill>
                <a:effectLst/>
                <a:latin typeface="+mn-lt"/>
                <a:ea typeface="+mn-ea"/>
                <a:cs typeface="+mn-cs"/>
              </a:rPr>
              <a:t> account, post one photo using the </a:t>
            </a:r>
            <a:r>
              <a:rPr lang="en-US" sz="1200" kern="1200" dirty="0" err="1" smtClean="0">
                <a:solidFill>
                  <a:schemeClr val="tx1"/>
                </a:solidFill>
                <a:effectLst/>
                <a:latin typeface="+mn-lt"/>
                <a:ea typeface="+mn-ea"/>
                <a:cs typeface="+mn-cs"/>
              </a:rPr>
              <a:t>hashtag</a:t>
            </a:r>
            <a:r>
              <a:rPr lang="en-US" sz="1200" kern="1200" dirty="0" smtClean="0">
                <a:solidFill>
                  <a:schemeClr val="tx1"/>
                </a:solidFill>
                <a:effectLst/>
                <a:latin typeface="+mn-lt"/>
                <a:ea typeface="+mn-ea"/>
                <a:cs typeface="+mn-cs"/>
              </a:rPr>
              <a:t> #TDLS19. </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When you’re finished, everyone sit down at your table. </a:t>
            </a:r>
            <a:endParaRPr lang="en-US" sz="1200" kern="1200" dirty="0" smtClean="0">
              <a:solidFill>
                <a:schemeClr val="tx1"/>
              </a:solidFill>
              <a:effectLst/>
              <a:latin typeface="+mn-lt"/>
              <a:ea typeface="+mn-ea"/>
              <a:cs typeface="+mn-cs"/>
            </a:endParaRPr>
          </a:p>
          <a:p>
            <a:pPr marL="228600" indent="-228600">
              <a:buFont typeface="+mj-lt"/>
              <a:buAutoNum type="arabicPeriod"/>
            </a:pPr>
            <a:endParaRPr lang="en-US" sz="1200" kern="1200" dirty="0">
              <a:solidFill>
                <a:schemeClr val="tx1"/>
              </a:solidFill>
              <a:effectLst/>
              <a:latin typeface="+mn-lt"/>
              <a:ea typeface="+mn-ea"/>
              <a:cs typeface="+mn-cs"/>
            </a:endParaRPr>
          </a:p>
          <a:p>
            <a:pPr marL="228600" indent="-228600">
              <a:buFont typeface="+mj-lt"/>
              <a:buAutoNum type="arabicPeriod"/>
            </a:pPr>
            <a:endParaRPr lang="en-US" sz="1200" kern="1200" dirty="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Reasons</a:t>
            </a:r>
            <a:r>
              <a:rPr lang="en-US" sz="1200" kern="1200" baseline="0" dirty="0" smtClean="0">
                <a:solidFill>
                  <a:schemeClr val="tx1"/>
                </a:solidFill>
                <a:effectLst/>
                <a:latin typeface="+mn-lt"/>
                <a:ea typeface="+mn-ea"/>
                <a:cs typeface="+mn-cs"/>
              </a:rPr>
              <a:t> why people may not want a picture posted:</a:t>
            </a:r>
          </a:p>
          <a:p>
            <a:pPr marL="171450" indent="-171450">
              <a:buFont typeface="Arial"/>
              <a:buChar char="•"/>
            </a:pPr>
            <a:r>
              <a:rPr lang="en-US" sz="1200" kern="1200" baseline="0" dirty="0" smtClean="0">
                <a:solidFill>
                  <a:schemeClr val="tx1"/>
                </a:solidFill>
                <a:effectLst/>
                <a:latin typeface="+mn-lt"/>
                <a:ea typeface="+mn-ea"/>
                <a:cs typeface="+mn-cs"/>
              </a:rPr>
              <a:t>Don’t feel well or look best</a:t>
            </a:r>
          </a:p>
          <a:p>
            <a:pPr marL="171450" indent="-171450">
              <a:buFont typeface="Arial"/>
              <a:buChar char="•"/>
            </a:pPr>
            <a:r>
              <a:rPr lang="en-US" sz="1200" kern="1200" baseline="0" dirty="0" smtClean="0">
                <a:solidFill>
                  <a:schemeClr val="tx1"/>
                </a:solidFill>
                <a:effectLst/>
                <a:latin typeface="+mn-lt"/>
                <a:ea typeface="+mn-ea"/>
                <a:cs typeface="+mn-cs"/>
              </a:rPr>
              <a:t>Self conscious</a:t>
            </a:r>
          </a:p>
          <a:p>
            <a:pPr marL="171450" indent="-171450">
              <a:buFont typeface="Arial"/>
              <a:buChar char="•"/>
            </a:pPr>
            <a:r>
              <a:rPr lang="en-US" sz="1200" kern="1200" baseline="0" dirty="0" smtClean="0">
                <a:solidFill>
                  <a:schemeClr val="tx1"/>
                </a:solidFill>
                <a:effectLst/>
                <a:latin typeface="+mn-lt"/>
                <a:ea typeface="+mn-ea"/>
                <a:cs typeface="+mn-cs"/>
              </a:rPr>
              <a:t>Private</a:t>
            </a:r>
          </a:p>
          <a:p>
            <a:pPr marL="171450" indent="-171450">
              <a:buFont typeface="Arial"/>
              <a:buChar char="•"/>
            </a:pPr>
            <a:r>
              <a:rPr lang="en-US" sz="1200" kern="1200" baseline="0" dirty="0" smtClean="0">
                <a:solidFill>
                  <a:schemeClr val="tx1"/>
                </a:solidFill>
                <a:effectLst/>
                <a:latin typeface="+mn-lt"/>
                <a:ea typeface="+mn-ea"/>
                <a:cs typeface="+mn-cs"/>
              </a:rPr>
              <a:t>Don’t want your location or activity to be public knowledge (ex: didn’t get approval from boss; took personal day and paid for conference yourself)</a:t>
            </a:r>
          </a:p>
          <a:p>
            <a:pPr marL="0" indent="0">
              <a:buFont typeface="Arial"/>
              <a:buNone/>
            </a:pPr>
            <a:endParaRPr lang="en-US" sz="1200" kern="1200" baseline="0" dirty="0" smtClean="0">
              <a:solidFill>
                <a:schemeClr val="tx1"/>
              </a:solidFill>
              <a:effectLst/>
              <a:latin typeface="+mn-lt"/>
              <a:ea typeface="+mn-ea"/>
              <a:cs typeface="+mn-cs"/>
            </a:endParaRPr>
          </a:p>
          <a:p>
            <a:pPr marL="0" indent="0">
              <a:buFont typeface="Arial"/>
              <a:buNone/>
            </a:pPr>
            <a:r>
              <a:rPr lang="en-US" sz="1200" kern="1200" baseline="0" dirty="0" smtClean="0">
                <a:solidFill>
                  <a:schemeClr val="tx1"/>
                </a:solidFill>
                <a:effectLst/>
                <a:latin typeface="+mn-lt"/>
                <a:ea typeface="+mn-ea"/>
                <a:cs typeface="+mn-cs"/>
              </a:rPr>
              <a:t>CTE/Digital Photography class:  Ethics around posting &amp; editing digital photos</a:t>
            </a:r>
          </a:p>
          <a:p>
            <a:pPr marL="0" indent="0">
              <a:buFont typeface="Arial"/>
              <a:buNone/>
            </a:pPr>
            <a:r>
              <a:rPr lang="en-US" sz="1200" kern="1200" baseline="0" dirty="0" smtClean="0">
                <a:solidFill>
                  <a:schemeClr val="tx1"/>
                </a:solidFill>
                <a:effectLst/>
                <a:latin typeface="+mn-lt"/>
                <a:ea typeface="+mn-ea"/>
                <a:cs typeface="+mn-cs"/>
              </a:rPr>
              <a:t>Scavenger hunt</a:t>
            </a:r>
          </a:p>
          <a:p>
            <a:pPr marL="0" indent="0">
              <a:buFont typeface="Arial"/>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CC37F6-8DA3-2D43-959A-C242E59B7F21}" type="slidenum">
              <a:rPr lang="en-US" smtClean="0"/>
              <a:t>5</a:t>
            </a:fld>
            <a:endParaRPr lang="en-US"/>
          </a:p>
        </p:txBody>
      </p:sp>
    </p:spTree>
    <p:extLst>
      <p:ext uri="{BB962C8B-B14F-4D97-AF65-F5344CB8AC3E}">
        <p14:creationId xmlns:p14="http://schemas.microsoft.com/office/powerpoint/2010/main" val="183833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College &amp; workforce prep: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recruiters</a:t>
            </a:r>
            <a:r>
              <a:rPr lang="en-US" sz="1200" kern="1200" baseline="0" dirty="0" smtClean="0">
                <a:solidFill>
                  <a:schemeClr val="tx1"/>
                </a:solidFill>
                <a:effectLst/>
                <a:latin typeface="+mn-lt"/>
                <a:ea typeface="+mn-ea"/>
                <a:cs typeface="+mn-cs"/>
              </a:rPr>
              <a:t> and potential employers </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how are they gathering information about us?  Even potential mates, through online dating?</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We each have a digital footprint.  Those of us who are parents may have started our kids’ digital footprints </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see article in handout.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Open </a:t>
            </a:r>
            <a:r>
              <a:rPr lang="en-US" sz="1200" kern="1200" dirty="0" err="1" smtClean="0">
                <a:solidFill>
                  <a:schemeClr val="tx1"/>
                </a:solidFill>
                <a:effectLst/>
                <a:latin typeface="+mn-lt"/>
                <a:ea typeface="+mn-ea"/>
                <a:cs typeface="+mn-cs"/>
              </a:rPr>
              <a:t>Google.com</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Enter your name (“</a:t>
            </a:r>
            <a:r>
              <a:rPr lang="en-US" sz="1200" kern="1200" dirty="0" err="1" smtClean="0">
                <a:solidFill>
                  <a:schemeClr val="tx1"/>
                </a:solidFill>
                <a:effectLst/>
                <a:latin typeface="+mn-lt"/>
                <a:ea typeface="+mn-ea"/>
                <a:cs typeface="+mn-cs"/>
              </a:rPr>
              <a:t>FirstName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LastName</a:t>
            </a:r>
            <a:r>
              <a:rPr lang="en-US" sz="1200" kern="1200" dirty="0" smtClean="0">
                <a:solidFill>
                  <a:schemeClr val="tx1"/>
                </a:solidFill>
                <a:effectLst/>
                <a:latin typeface="+mn-lt"/>
                <a:ea typeface="+mn-ea"/>
                <a:cs typeface="+mn-cs"/>
              </a:rPr>
              <a:t>” inside quotation marks) in the search box</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Explore the first page of results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[Show</a:t>
            </a:r>
            <a:r>
              <a:rPr lang="en-US" sz="1200" kern="1200" baseline="0" dirty="0" smtClean="0">
                <a:solidFill>
                  <a:schemeClr val="tx1"/>
                </a:solidFill>
                <a:effectLst/>
                <a:latin typeface="+mn-lt"/>
                <a:ea typeface="+mn-ea"/>
                <a:cs typeface="+mn-cs"/>
              </a:rPr>
              <a:t> mine as example]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 the following:</a:t>
            </a:r>
          </a:p>
          <a:p>
            <a:pPr marL="171450" lvl="0" indent="-171450">
              <a:buFont typeface="Arial"/>
              <a:buChar char="•"/>
            </a:pPr>
            <a:r>
              <a:rPr lang="en-US" sz="1200" kern="1200" dirty="0" smtClean="0">
                <a:solidFill>
                  <a:schemeClr val="tx1"/>
                </a:solidFill>
                <a:effectLst/>
                <a:latin typeface="+mn-lt"/>
                <a:ea typeface="+mn-ea"/>
                <a:cs typeface="+mn-cs"/>
              </a:rPr>
              <a:t>What is the total number of results?</a:t>
            </a:r>
          </a:p>
          <a:p>
            <a:pPr marL="171450" lvl="0" indent="-171450">
              <a:buFont typeface="Arial"/>
              <a:buChar char="•"/>
            </a:pPr>
            <a:r>
              <a:rPr lang="en-US" sz="1200" kern="1200" dirty="0" smtClean="0">
                <a:solidFill>
                  <a:schemeClr val="tx1"/>
                </a:solidFill>
                <a:effectLst/>
                <a:latin typeface="+mn-lt"/>
                <a:ea typeface="+mn-ea"/>
                <a:cs typeface="+mn-cs"/>
              </a:rPr>
              <a:t>Do the listings all relate to you, or are there others with your name?  </a:t>
            </a:r>
          </a:p>
          <a:p>
            <a:pPr marL="171450" lvl="0" indent="-171450">
              <a:buFont typeface="Arial"/>
              <a:buChar char="•"/>
            </a:pPr>
            <a:r>
              <a:rPr lang="en-US" sz="1200" kern="1200" dirty="0" smtClean="0">
                <a:solidFill>
                  <a:schemeClr val="tx1"/>
                </a:solidFill>
                <a:effectLst/>
                <a:latin typeface="+mn-lt"/>
                <a:ea typeface="+mn-ea"/>
                <a:cs typeface="+mn-cs"/>
              </a:rPr>
              <a:t>Which link appears first?  Do the links accurately represent you?  </a:t>
            </a:r>
          </a:p>
          <a:p>
            <a:pPr marL="171450" lvl="0" indent="-171450">
              <a:buFont typeface="Arial"/>
              <a:buChar char="•"/>
            </a:pPr>
            <a:r>
              <a:rPr lang="en-US" sz="1200" kern="1200" dirty="0" smtClean="0">
                <a:solidFill>
                  <a:schemeClr val="tx1"/>
                </a:solidFill>
                <a:effectLst/>
                <a:latin typeface="+mn-lt"/>
                <a:ea typeface="+mn-ea"/>
                <a:cs typeface="+mn-cs"/>
              </a:rPr>
              <a:t>Are there links you want to appear higher in the list?  (SEO)</a:t>
            </a:r>
          </a:p>
          <a:p>
            <a:pPr marL="171450" indent="-171450">
              <a:buFont typeface="Arial"/>
              <a:buChar char="•"/>
            </a:pPr>
            <a:r>
              <a:rPr lang="en-US" sz="1200" kern="1200" dirty="0" smtClean="0">
                <a:solidFill>
                  <a:schemeClr val="tx1"/>
                </a:solidFill>
                <a:effectLst/>
                <a:latin typeface="+mn-lt"/>
                <a:ea typeface="+mn-ea"/>
                <a:cs typeface="+mn-cs"/>
              </a:rPr>
              <a:t>Are there any links you would like to update or remove?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DCC37F6-8DA3-2D43-959A-C242E59B7F21}" type="slidenum">
              <a:rPr lang="en-US" smtClean="0"/>
              <a:t>6</a:t>
            </a:fld>
            <a:endParaRPr lang="en-US"/>
          </a:p>
        </p:txBody>
      </p:sp>
    </p:spTree>
    <p:extLst>
      <p:ext uri="{BB962C8B-B14F-4D97-AF65-F5344CB8AC3E}">
        <p14:creationId xmlns:p14="http://schemas.microsoft.com/office/powerpoint/2010/main" val="168540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page 1 of handout for overview</a:t>
            </a:r>
            <a:r>
              <a:rPr lang="en-US" baseline="0" dirty="0" smtClean="0"/>
              <a:t> of standards for both educators and students.</a:t>
            </a:r>
          </a:p>
          <a:p>
            <a:endParaRPr lang="en-US" baseline="0" dirty="0" smtClean="0"/>
          </a:p>
          <a:p>
            <a:r>
              <a:rPr lang="en-US" baseline="0" dirty="0" smtClean="0"/>
              <a:t>How many of you are familiar with ISTE?  Does anyone know what it stands for?  International Society for Technology in Education</a:t>
            </a:r>
          </a:p>
          <a:p>
            <a:endParaRPr lang="en-US" baseline="0" dirty="0" smtClean="0"/>
          </a:p>
          <a:p>
            <a:r>
              <a:rPr lang="en-US" baseline="0" dirty="0" smtClean="0"/>
              <a:t>Think about the activities we’re engaged in today.  Which activity supports indicator 2a?  (Google Yourself)  Which activity supports 2b?  (Do’s &amp; Don’ts) Group Photo - both</a:t>
            </a:r>
            <a:endParaRPr lang="en-US" dirty="0"/>
          </a:p>
        </p:txBody>
      </p:sp>
      <p:sp>
        <p:nvSpPr>
          <p:cNvPr id="4" name="Slide Number Placeholder 3"/>
          <p:cNvSpPr>
            <a:spLocks noGrp="1"/>
          </p:cNvSpPr>
          <p:nvPr>
            <p:ph type="sldNum" sz="quarter" idx="10"/>
          </p:nvPr>
        </p:nvSpPr>
        <p:spPr/>
        <p:txBody>
          <a:bodyPr/>
          <a:lstStyle/>
          <a:p>
            <a:fld id="{ADCC37F6-8DA3-2D43-959A-C242E59B7F21}" type="slidenum">
              <a:rPr lang="en-US" smtClean="0"/>
              <a:t>7</a:t>
            </a:fld>
            <a:endParaRPr lang="en-US"/>
          </a:p>
        </p:txBody>
      </p:sp>
    </p:spTree>
    <p:extLst>
      <p:ext uri="{BB962C8B-B14F-4D97-AF65-F5344CB8AC3E}">
        <p14:creationId xmlns:p14="http://schemas.microsoft.com/office/powerpoint/2010/main" val="351564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1901"/>
            <a:ext cx="12191999" cy="636261"/>
          </a:xfrm>
        </p:spPr>
        <p:txBody>
          <a:bodyPr anchor="b">
            <a:normAutofit/>
          </a:bodyPr>
          <a:lstStyle>
            <a:lvl1pPr algn="ctr">
              <a:defRPr sz="3200">
                <a:solidFill>
                  <a:srgbClr val="243B5A"/>
                </a:solidFill>
                <a:effectLst/>
              </a:defRPr>
            </a:lvl1pPr>
          </a:lstStyle>
          <a:p>
            <a:r>
              <a:rPr lang="en-US" dirty="0"/>
              <a:t>Click to edit Master title style</a:t>
            </a:r>
          </a:p>
        </p:txBody>
      </p:sp>
      <p:sp>
        <p:nvSpPr>
          <p:cNvPr id="3" name="Subtitle 2"/>
          <p:cNvSpPr>
            <a:spLocks noGrp="1"/>
          </p:cNvSpPr>
          <p:nvPr>
            <p:ph type="subTitle" idx="1"/>
          </p:nvPr>
        </p:nvSpPr>
        <p:spPr>
          <a:xfrm>
            <a:off x="246431" y="1253426"/>
            <a:ext cx="8609925" cy="588343"/>
          </a:xfrm>
        </p:spPr>
        <p:txBody>
          <a:bodyPr anchor="t">
            <a:noAutofit/>
          </a:bodyPr>
          <a:lstStyle>
            <a:lvl1pPr marL="0" indent="0" algn="l">
              <a:buNone/>
              <a:defRPr sz="3000" cap="all">
                <a:solidFill>
                  <a:srgbClr val="1326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2/28/19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nchor="ctr"/>
          <a:lstStyle>
            <a:lvl4pPr>
              <a:buClr>
                <a:srgbClr val="132648"/>
              </a:buCl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
        <p:nvSpPr>
          <p:cNvPr id="8" name="Subtitle 2">
            <a:extLst>
              <a:ext uri="{FF2B5EF4-FFF2-40B4-BE49-F238E27FC236}">
                <a16:creationId xmlns="" xmlns:a16="http://schemas.microsoft.com/office/drawing/2014/main" id="{487E8AE4-E227-4747-BB52-25D4A1166FA9}"/>
              </a:ext>
            </a:extLst>
          </p:cNvPr>
          <p:cNvSpPr>
            <a:spLocks noGrp="1"/>
          </p:cNvSpPr>
          <p:nvPr>
            <p:ph type="subTitle" idx="13"/>
          </p:nvPr>
        </p:nvSpPr>
        <p:spPr>
          <a:xfrm>
            <a:off x="246431" y="1253426"/>
            <a:ext cx="8609925" cy="588343"/>
          </a:xfrm>
        </p:spPr>
        <p:txBody>
          <a:bodyPr anchor="t">
            <a:noAutofit/>
          </a:bodyPr>
          <a:lstStyle>
            <a:lvl1pPr marL="0" indent="0" algn="l">
              <a:buNone/>
              <a:defRPr sz="3000" cap="all">
                <a:solidFill>
                  <a:srgbClr val="1326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301904" y="2279392"/>
            <a:ext cx="5381016" cy="3649133"/>
          </a:xfrm>
        </p:spPr>
        <p:txBody>
          <a:bodyPr anchor="ctr"/>
          <a:lstStyle>
            <a:lvl1pPr marL="0" indent="0">
              <a:buNone/>
              <a:defRPr/>
            </a:lvl1pPr>
            <a:lvl4pPr>
              <a:buClr>
                <a:srgbClr val="132648"/>
              </a:buClr>
              <a:defRPr/>
            </a:lvl4pPr>
          </a:lstStyle>
          <a:p>
            <a:pPr lvl="0"/>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
        <p:nvSpPr>
          <p:cNvPr id="8" name="Subtitle 2">
            <a:extLst>
              <a:ext uri="{FF2B5EF4-FFF2-40B4-BE49-F238E27FC236}">
                <a16:creationId xmlns="" xmlns:a16="http://schemas.microsoft.com/office/drawing/2014/main" id="{487E8AE4-E227-4747-BB52-25D4A1166FA9}"/>
              </a:ext>
            </a:extLst>
          </p:cNvPr>
          <p:cNvSpPr>
            <a:spLocks noGrp="1"/>
          </p:cNvSpPr>
          <p:nvPr>
            <p:ph type="subTitle" idx="13"/>
          </p:nvPr>
        </p:nvSpPr>
        <p:spPr>
          <a:xfrm>
            <a:off x="246431" y="1253426"/>
            <a:ext cx="8609925" cy="588343"/>
          </a:xfrm>
        </p:spPr>
        <p:txBody>
          <a:bodyPr anchor="t">
            <a:noAutofit/>
          </a:bodyPr>
          <a:lstStyle>
            <a:lvl1pPr marL="0" indent="0" algn="l">
              <a:buNone/>
              <a:defRPr sz="3000" cap="all">
                <a:solidFill>
                  <a:srgbClr val="1326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Content Placeholder 2">
            <a:extLst>
              <a:ext uri="{FF2B5EF4-FFF2-40B4-BE49-F238E27FC236}">
                <a16:creationId xmlns="" xmlns:a16="http://schemas.microsoft.com/office/drawing/2014/main" id="{7608147D-1F7F-42F2-AC36-6CD85A843D25}"/>
              </a:ext>
            </a:extLst>
          </p:cNvPr>
          <p:cNvSpPr>
            <a:spLocks noGrp="1"/>
          </p:cNvSpPr>
          <p:nvPr>
            <p:ph idx="14" hasCustomPrompt="1"/>
          </p:nvPr>
        </p:nvSpPr>
        <p:spPr>
          <a:xfrm>
            <a:off x="880357" y="2294467"/>
            <a:ext cx="5381016" cy="3649133"/>
          </a:xfrm>
        </p:spPr>
        <p:txBody>
          <a:bodyPr anchor="ctr"/>
          <a:lstStyle>
            <a:lvl4pPr>
              <a:buClr>
                <a:srgbClr val="132648"/>
              </a:buCl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8628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08563"/>
            <a:ext cx="12192000" cy="622570"/>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2/28/19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Lst>
  <p:txStyles>
    <p:titleStyle>
      <a:lvl1pPr algn="ctr" defTabSz="457200" rtl="0" eaLnBrk="1" latinLnBrk="0" hangingPunct="1">
        <a:spcBef>
          <a:spcPct val="0"/>
        </a:spcBef>
        <a:buNone/>
        <a:defRPr sz="3200" kern="1200" cap="all">
          <a:ln w="3175" cmpd="sng">
            <a:noFill/>
          </a:ln>
          <a:solidFill>
            <a:srgbClr val="243B5A"/>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rgbClr val="132648"/>
        </a:buClr>
        <a:buSzPct val="100000"/>
        <a:buFont typeface="Wingdings" panose="05000000000000000000" pitchFamily="2" charset="2"/>
        <a:buChar char="§"/>
        <a:defRPr sz="2800" kern="1200" cap="none">
          <a:solidFill>
            <a:srgbClr val="132648"/>
          </a:solidFill>
          <a:effectLst/>
          <a:latin typeface="+mn-lt"/>
          <a:ea typeface="+mn-ea"/>
          <a:cs typeface="+mn-cs"/>
        </a:defRPr>
      </a:lvl1pPr>
      <a:lvl2pPr marL="742950" indent="-285750" algn="l" defTabSz="457200" rtl="0" eaLnBrk="1" latinLnBrk="0" hangingPunct="1">
        <a:spcBef>
          <a:spcPts val="0"/>
        </a:spcBef>
        <a:spcAft>
          <a:spcPts val="1000"/>
        </a:spcAft>
        <a:buClr>
          <a:srgbClr val="132648"/>
        </a:buClr>
        <a:buSzPct val="100000"/>
        <a:buFont typeface="Wingdings" panose="05000000000000000000" pitchFamily="2" charset="2"/>
        <a:buChar char="§"/>
        <a:defRPr sz="2700" kern="1200" cap="none">
          <a:solidFill>
            <a:srgbClr val="145698"/>
          </a:solidFill>
          <a:effectLst/>
          <a:latin typeface="+mn-lt"/>
          <a:ea typeface="+mn-ea"/>
          <a:cs typeface="+mn-cs"/>
        </a:defRPr>
      </a:lvl2pPr>
      <a:lvl3pPr marL="1200150" indent="-285750" algn="l" defTabSz="457200" rtl="0" eaLnBrk="1" latinLnBrk="0" hangingPunct="1">
        <a:spcBef>
          <a:spcPts val="0"/>
        </a:spcBef>
        <a:spcAft>
          <a:spcPts val="1000"/>
        </a:spcAft>
        <a:buClr>
          <a:srgbClr val="132648"/>
        </a:buClr>
        <a:buSzPct val="100000"/>
        <a:buFont typeface="Wingdings" panose="05000000000000000000" pitchFamily="2" charset="2"/>
        <a:buChar char="§"/>
        <a:defRPr sz="2600" kern="1200" cap="none">
          <a:solidFill>
            <a:srgbClr val="145698"/>
          </a:solidFill>
          <a:effectLst/>
          <a:latin typeface="+mn-lt"/>
          <a:ea typeface="+mn-ea"/>
          <a:cs typeface="+mn-cs"/>
        </a:defRPr>
      </a:lvl3pPr>
      <a:lvl4pPr marL="1543050" indent="-171450" algn="l" defTabSz="457200" rtl="0" eaLnBrk="1" latinLnBrk="0" hangingPunct="1">
        <a:spcBef>
          <a:spcPts val="0"/>
        </a:spcBef>
        <a:spcAft>
          <a:spcPts val="1000"/>
        </a:spcAft>
        <a:buClr>
          <a:srgbClr val="132648"/>
        </a:buClr>
        <a:buSzPct val="100000"/>
        <a:buFont typeface="Wingdings" panose="05000000000000000000" pitchFamily="2" charset="2"/>
        <a:buChar char="§"/>
        <a:defRPr sz="2500" kern="1200" cap="none">
          <a:solidFill>
            <a:srgbClr val="145698"/>
          </a:solidFill>
          <a:effectLst/>
          <a:latin typeface="+mn-lt"/>
          <a:ea typeface="+mn-ea"/>
          <a:cs typeface="+mn-cs"/>
        </a:defRPr>
      </a:lvl4pPr>
      <a:lvl5pPr marL="2000250" indent="-171450" algn="l" defTabSz="457200" rtl="0" eaLnBrk="1" latinLnBrk="0" hangingPunct="1">
        <a:spcBef>
          <a:spcPts val="0"/>
        </a:spcBef>
        <a:spcAft>
          <a:spcPts val="1000"/>
        </a:spcAft>
        <a:buClr>
          <a:srgbClr val="132648"/>
        </a:buClr>
        <a:buSzPct val="100000"/>
        <a:buFont typeface="Wingdings" panose="05000000000000000000" pitchFamily="2" charset="2"/>
        <a:buChar char="§"/>
        <a:defRPr sz="2400" kern="1200" cap="none">
          <a:solidFill>
            <a:srgbClr val="145698"/>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www.iste.org"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mailto:consulting@karlafrizler.com" TargetMode="External"/><Relationship Id="rId4" Type="http://schemas.openxmlformats.org/officeDocument/2006/relationships/hyperlink" Target="http://frizteach.weebly.com" TargetMode="External"/><Relationship Id="rId5" Type="http://schemas.openxmlformats.org/officeDocument/2006/relationships/hyperlink" Target="mailto:kfriz@me.com" TargetMode="External"/><Relationship Id="rId6"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hyperlink" Target="mailto:support@otan.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BAA22DE7-2A5C-4111-8857-89599FD1929A}"/>
              </a:ext>
            </a:extLst>
          </p:cNvPr>
          <p:cNvSpPr>
            <a:spLocks noGrp="1"/>
          </p:cNvSpPr>
          <p:nvPr>
            <p:ph type="ctrTitle"/>
          </p:nvPr>
        </p:nvSpPr>
        <p:spPr>
          <a:xfrm>
            <a:off x="37021" y="1648035"/>
            <a:ext cx="12191999" cy="636261"/>
          </a:xfrm>
        </p:spPr>
        <p:txBody>
          <a:bodyPr/>
          <a:lstStyle/>
          <a:p>
            <a:r>
              <a:rPr lang="en-US" dirty="0" smtClean="0"/>
              <a:t>Digital citizenship</a:t>
            </a:r>
            <a:endParaRPr lang="en-US" dirty="0"/>
          </a:p>
        </p:txBody>
      </p:sp>
      <p:sp>
        <p:nvSpPr>
          <p:cNvPr id="6" name="Subtitle 5">
            <a:extLst>
              <a:ext uri="{FF2B5EF4-FFF2-40B4-BE49-F238E27FC236}">
                <a16:creationId xmlns="" xmlns:a16="http://schemas.microsoft.com/office/drawing/2014/main" id="{68B64E6E-1D84-4294-B769-E7BCA702EEAC}"/>
              </a:ext>
            </a:extLst>
          </p:cNvPr>
          <p:cNvSpPr>
            <a:spLocks noGrp="1"/>
          </p:cNvSpPr>
          <p:nvPr>
            <p:ph type="subTitle" idx="1"/>
          </p:nvPr>
        </p:nvSpPr>
        <p:spPr>
          <a:xfrm>
            <a:off x="1835010" y="2384189"/>
            <a:ext cx="8609925" cy="988931"/>
          </a:xfrm>
        </p:spPr>
        <p:txBody>
          <a:bodyPr/>
          <a:lstStyle/>
          <a:p>
            <a:pPr algn="ctr"/>
            <a:r>
              <a:rPr lang="en-US" dirty="0" smtClean="0"/>
              <a:t>Online behavior for the 21</a:t>
            </a:r>
            <a:r>
              <a:rPr lang="en-US" baseline="30000" dirty="0" smtClean="0"/>
              <a:t>st</a:t>
            </a:r>
            <a:r>
              <a:rPr lang="en-US" dirty="0" smtClean="0"/>
              <a:t> century adult education classroom</a:t>
            </a:r>
            <a:endParaRPr lang="en-US" dirty="0"/>
          </a:p>
        </p:txBody>
      </p:sp>
      <p:sp>
        <p:nvSpPr>
          <p:cNvPr id="4" name="Subtitle 5">
            <a:extLst>
              <a:ext uri="{FF2B5EF4-FFF2-40B4-BE49-F238E27FC236}">
                <a16:creationId xmlns="" xmlns:a16="http://schemas.microsoft.com/office/drawing/2014/main" id="{38F7B69B-1004-4604-9875-405890BA87E3}"/>
              </a:ext>
            </a:extLst>
          </p:cNvPr>
          <p:cNvSpPr txBox="1">
            <a:spLocks/>
          </p:cNvSpPr>
          <p:nvPr/>
        </p:nvSpPr>
        <p:spPr>
          <a:xfrm>
            <a:off x="1835010" y="4403880"/>
            <a:ext cx="8609925" cy="1290280"/>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rgbClr val="132648"/>
              </a:buClr>
              <a:buSzPct val="100000"/>
              <a:buFont typeface="Wingdings" panose="05000000000000000000" pitchFamily="2" charset="2"/>
              <a:buNone/>
              <a:defRPr sz="3000" kern="1200" cap="all">
                <a:solidFill>
                  <a:srgbClr val="132648"/>
                </a:solidFill>
                <a:effectLst/>
                <a:latin typeface="+mn-lt"/>
                <a:ea typeface="+mn-ea"/>
                <a:cs typeface="+mn-cs"/>
              </a:defRPr>
            </a:lvl1pPr>
            <a:lvl2pPr marL="457200" indent="0" algn="ctr" defTabSz="457200" rtl="0" eaLnBrk="1" latinLnBrk="0" hangingPunct="1">
              <a:spcBef>
                <a:spcPts val="0"/>
              </a:spcBef>
              <a:spcAft>
                <a:spcPts val="1000"/>
              </a:spcAft>
              <a:buClr>
                <a:srgbClr val="132648"/>
              </a:buClr>
              <a:buSzPct val="100000"/>
              <a:buFont typeface="Wingdings" panose="05000000000000000000" pitchFamily="2" charset="2"/>
              <a:buNone/>
              <a:defRPr sz="27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rgbClr val="132648"/>
              </a:buClr>
              <a:buSzPct val="100000"/>
              <a:buFont typeface="Wingdings" panose="05000000000000000000" pitchFamily="2" charset="2"/>
              <a:buNone/>
              <a:defRPr sz="26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rgbClr val="132648"/>
              </a:buClr>
              <a:buSzPct val="100000"/>
              <a:buFont typeface="Wingdings" panose="05000000000000000000" pitchFamily="2" charset="2"/>
              <a:buNone/>
              <a:defRPr sz="25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rgbClr val="132648"/>
              </a:buClr>
              <a:buSzPct val="100000"/>
              <a:buFont typeface="Wingdings" panose="05000000000000000000" pitchFamily="2" charset="2"/>
              <a:buNone/>
              <a:defRPr sz="24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ctr"/>
            <a:r>
              <a:rPr lang="en-US" i="1" cap="none" dirty="0" smtClean="0"/>
              <a:t>Presented by Karla Frizler, Subject Matter Expert, OTAN • March 1, 2019, TDLS</a:t>
            </a:r>
            <a:endParaRPr lang="en-US" i="1" cap="none" dirty="0"/>
          </a:p>
        </p:txBody>
      </p:sp>
    </p:spTree>
    <p:extLst>
      <p:ext uri="{BB962C8B-B14F-4D97-AF65-F5344CB8AC3E}">
        <p14:creationId xmlns:p14="http://schemas.microsoft.com/office/powerpoint/2010/main" val="33361704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D12364-9ABF-4DCF-AFAA-86FC2AF50772}"/>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 xmlns:a16="http://schemas.microsoft.com/office/drawing/2014/main" id="{61425BA0-134F-4388-8EEC-A119DF029149}"/>
              </a:ext>
            </a:extLst>
          </p:cNvPr>
          <p:cNvSpPr>
            <a:spLocks noGrp="1"/>
          </p:cNvSpPr>
          <p:nvPr>
            <p:ph idx="1"/>
          </p:nvPr>
        </p:nvSpPr>
        <p:spPr>
          <a:xfrm>
            <a:off x="685801" y="2142067"/>
            <a:ext cx="5704839" cy="2602653"/>
          </a:xfrm>
        </p:spPr>
        <p:txBody>
          <a:bodyPr/>
          <a:lstStyle/>
          <a:p>
            <a:r>
              <a:rPr lang="en-US" dirty="0">
                <a:cs typeface="Arial"/>
              </a:rPr>
              <a:t>To fill out the session </a:t>
            </a:r>
            <a:r>
              <a:rPr lang="en-US" dirty="0" smtClean="0">
                <a:cs typeface="Arial"/>
              </a:rPr>
              <a:t>evaluation</a:t>
            </a:r>
            <a:endParaRPr lang="en-US" dirty="0">
              <a:cs typeface="Arial"/>
            </a:endParaRPr>
          </a:p>
        </p:txBody>
      </p:sp>
      <p:sp>
        <p:nvSpPr>
          <p:cNvPr id="4" name="Subtitle 3">
            <a:extLst>
              <a:ext uri="{FF2B5EF4-FFF2-40B4-BE49-F238E27FC236}">
                <a16:creationId xmlns="" xmlns:a16="http://schemas.microsoft.com/office/drawing/2014/main" id="{1D12186B-9F69-4707-81A9-58C7B618BDF3}"/>
              </a:ext>
            </a:extLst>
          </p:cNvPr>
          <p:cNvSpPr>
            <a:spLocks noGrp="1"/>
          </p:cNvSpPr>
          <p:nvPr>
            <p:ph type="subTitle" idx="13"/>
          </p:nvPr>
        </p:nvSpPr>
        <p:spPr/>
        <p:txBody>
          <a:bodyPr/>
          <a:lstStyle/>
          <a:p>
            <a:r>
              <a:rPr lang="en-US" dirty="0">
                <a:cs typeface="Arial"/>
              </a:rPr>
              <a:t>Please take a moment...</a:t>
            </a:r>
            <a:endParaRPr lang="en-US" dirty="0"/>
          </a:p>
        </p:txBody>
      </p:sp>
      <p:pic>
        <p:nvPicPr>
          <p:cNvPr id="5" name="Picture 4" descr="QR code and link to session evaluation https://goo.gl/3gqsPd" title="Session Evaluation Link"/>
          <p:cNvPicPr>
            <a:picLocks noChangeAspect="1"/>
          </p:cNvPicPr>
          <p:nvPr/>
        </p:nvPicPr>
        <p:blipFill>
          <a:blip r:embed="rId2"/>
          <a:stretch>
            <a:fillRect/>
          </a:stretch>
        </p:blipFill>
        <p:spPr>
          <a:xfrm>
            <a:off x="7426960" y="2354580"/>
            <a:ext cx="1591956" cy="2174037"/>
          </a:xfrm>
          <a:prstGeom prst="rect">
            <a:avLst/>
          </a:prstGeom>
        </p:spPr>
      </p:pic>
    </p:spTree>
    <p:extLst>
      <p:ext uri="{BB962C8B-B14F-4D97-AF65-F5344CB8AC3E}">
        <p14:creationId xmlns:p14="http://schemas.microsoft.com/office/powerpoint/2010/main" val="72610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C20888-9806-485F-9DBD-7408B3140695}"/>
              </a:ext>
            </a:extLst>
          </p:cNvPr>
          <p:cNvSpPr>
            <a:spLocks noGrp="1"/>
          </p:cNvSpPr>
          <p:nvPr>
            <p:ph type="title"/>
          </p:nvPr>
        </p:nvSpPr>
        <p:spPr/>
        <p:txBody>
          <a:bodyPr/>
          <a:lstStyle/>
          <a:p>
            <a:r>
              <a:rPr lang="en-US" dirty="0"/>
              <a:t>END SLIDE</a:t>
            </a:r>
          </a:p>
        </p:txBody>
      </p:sp>
      <p:sp>
        <p:nvSpPr>
          <p:cNvPr id="4" name="Subtitle 3" hidden="1">
            <a:extLst>
              <a:ext uri="{FF2B5EF4-FFF2-40B4-BE49-F238E27FC236}">
                <a16:creationId xmlns="" xmlns:a16="http://schemas.microsoft.com/office/drawing/2014/main" id="{71E777A6-C3DE-4086-B469-0AC64B5C61FF}"/>
              </a:ext>
            </a:extLst>
          </p:cNvPr>
          <p:cNvSpPr>
            <a:spLocks noGrp="1"/>
          </p:cNvSpPr>
          <p:nvPr>
            <p:ph type="subTitle" idx="13"/>
          </p:nvPr>
        </p:nvSpPr>
        <p:spPr/>
        <p:txBody>
          <a:bodyPr/>
          <a:lstStyle/>
          <a:p>
            <a:endParaRPr lang="en-US"/>
          </a:p>
        </p:txBody>
      </p:sp>
      <p:pic>
        <p:nvPicPr>
          <p:cNvPr id="6" name="Content Placeholder 5" descr="OTAN Information, YouTube Channel /OTANServesAdultEducation , Facebook Page /OTANServesAdultEducation , Twitter Page /OTAN , Visit OTAN.us for more information on OTAN offerings , Call 916-228-2580">
            <a:extLst>
              <a:ext uri="{FF2B5EF4-FFF2-40B4-BE49-F238E27FC236}">
                <a16:creationId xmlns="" xmlns:a16="http://schemas.microsoft.com/office/drawing/2014/main" id="{CBF3D8A4-0646-466D-9C4A-423C4007FB09}"/>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46023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2CF407-C6E0-4B99-9AEE-F6173B4D0AAD}"/>
              </a:ext>
            </a:extLst>
          </p:cNvPr>
          <p:cNvSpPr>
            <a:spLocks noGrp="1"/>
          </p:cNvSpPr>
          <p:nvPr>
            <p:ph type="title"/>
          </p:nvPr>
        </p:nvSpPr>
        <p:spPr/>
        <p:txBody>
          <a:bodyPr/>
          <a:lstStyle/>
          <a:p>
            <a:r>
              <a:rPr lang="en-US" dirty="0" smtClean="0"/>
              <a:t>TODAY’S AGENDA</a:t>
            </a:r>
            <a:endParaRPr lang="en-US" dirty="0"/>
          </a:p>
        </p:txBody>
      </p:sp>
      <p:sp>
        <p:nvSpPr>
          <p:cNvPr id="3" name="Content Placeholder 2">
            <a:extLst>
              <a:ext uri="{FF2B5EF4-FFF2-40B4-BE49-F238E27FC236}">
                <a16:creationId xmlns="" xmlns:a16="http://schemas.microsoft.com/office/drawing/2014/main" id="{40E7D7AB-50F7-4C5E-8D65-8507B79B3E38}"/>
              </a:ext>
            </a:extLst>
          </p:cNvPr>
          <p:cNvSpPr>
            <a:spLocks noGrp="1"/>
          </p:cNvSpPr>
          <p:nvPr>
            <p:ph idx="1"/>
          </p:nvPr>
        </p:nvSpPr>
        <p:spPr>
          <a:xfrm>
            <a:off x="685801" y="1253426"/>
            <a:ext cx="10131425" cy="4476814"/>
          </a:xfrm>
        </p:spPr>
        <p:txBody>
          <a:bodyPr>
            <a:normAutofit fontScale="92500" lnSpcReduction="20000"/>
          </a:bodyPr>
          <a:lstStyle/>
          <a:p>
            <a:r>
              <a:rPr lang="en-US" dirty="0" smtClean="0"/>
              <a:t>Define digital </a:t>
            </a:r>
            <a:r>
              <a:rPr lang="en-US" dirty="0"/>
              <a:t>l</a:t>
            </a:r>
            <a:r>
              <a:rPr lang="en-US" dirty="0" smtClean="0"/>
              <a:t>iteracy &amp; </a:t>
            </a:r>
            <a:r>
              <a:rPr lang="en-US" dirty="0"/>
              <a:t>d</a:t>
            </a:r>
            <a:r>
              <a:rPr lang="en-US" dirty="0" smtClean="0"/>
              <a:t>igital citizenship</a:t>
            </a:r>
          </a:p>
          <a:p>
            <a:r>
              <a:rPr lang="en-US" dirty="0" smtClean="0"/>
              <a:t>Introduce ISTE “Digital Citizen” standard </a:t>
            </a:r>
          </a:p>
          <a:p>
            <a:r>
              <a:rPr lang="en-US" dirty="0" smtClean="0"/>
              <a:t>Learn strategies for integrating into AE classroom </a:t>
            </a:r>
          </a:p>
          <a:p>
            <a:r>
              <a:rPr lang="en-US" dirty="0" smtClean="0"/>
              <a:t>Learn strategies for modeling as AE educator </a:t>
            </a:r>
            <a:endParaRPr lang="en-US" dirty="0" smtClean="0"/>
          </a:p>
          <a:p>
            <a:endParaRPr lang="en-US" dirty="0"/>
          </a:p>
          <a:p>
            <a:pPr marL="457200" lvl="1" indent="0">
              <a:buNone/>
            </a:pPr>
            <a:r>
              <a:rPr lang="en-US" dirty="0" smtClean="0"/>
              <a:t>Expected Outcomes:</a:t>
            </a:r>
          </a:p>
          <a:p>
            <a:pPr lvl="2"/>
            <a:r>
              <a:rPr lang="en-US" dirty="0" smtClean="0"/>
              <a:t>General idea of what digital citizenship is</a:t>
            </a:r>
          </a:p>
          <a:p>
            <a:pPr lvl="2"/>
            <a:r>
              <a:rPr lang="en-US" dirty="0" smtClean="0"/>
              <a:t>Knowledge of practical activities you can embed into your classes immediately</a:t>
            </a:r>
          </a:p>
          <a:p>
            <a:pPr lvl="2"/>
            <a:r>
              <a:rPr lang="en-US" dirty="0" smtClean="0"/>
              <a:t>Familiarity with resources for additional information</a:t>
            </a:r>
            <a:endParaRPr lang="en-US" dirty="0" smtClean="0"/>
          </a:p>
        </p:txBody>
      </p:sp>
      <p:sp>
        <p:nvSpPr>
          <p:cNvPr id="4" name="Subtitle 3">
            <a:extLst>
              <a:ext uri="{FF2B5EF4-FFF2-40B4-BE49-F238E27FC236}">
                <a16:creationId xmlns="" xmlns:a16="http://schemas.microsoft.com/office/drawing/2014/main" id="{33F08CCD-F7D9-406A-B991-E102B1012210}"/>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1497281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dissolve">
                                      <p:cBhvr>
                                        <p:cTn id="33" dur="500"/>
                                        <p:tgtEl>
                                          <p:spTgt spid="3">
                                            <p:txEl>
                                              <p:pRg st="7" end="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dissolv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SAMPLE ACTIVITY 1: DO’s &amp; DON’Ts</a:t>
            </a:r>
            <a:endParaRPr lang="en-US" dirty="0"/>
          </a:p>
        </p:txBody>
      </p:sp>
      <p:pic>
        <p:nvPicPr>
          <p:cNvPr id="10" name="Content Placeholder 9" descr="Quote from ISTE:  &quot;Online spaces can amplify students' voices while breaking down barriers to civic participation.&quot;" title="Quote about Digital Citizenship"/>
          <p:cNvPicPr>
            <a:picLocks noGrp="1" noChangeAspect="1"/>
          </p:cNvPicPr>
          <p:nvPr>
            <p:ph idx="1"/>
          </p:nvPr>
        </p:nvPicPr>
        <p:blipFill rotWithShape="1">
          <a:blip r:embed="rId3">
            <a:extLst>
              <a:ext uri="{28A0092B-C50C-407E-A947-70E740481C1C}">
                <a14:useLocalDpi xmlns:a14="http://schemas.microsoft.com/office/drawing/2010/main" val="0"/>
              </a:ext>
            </a:extLst>
          </a:blip>
          <a:srcRect l="-21037" r="-21037"/>
          <a:stretch/>
        </p:blipFill>
        <p:spPr>
          <a:xfrm>
            <a:off x="1031240" y="2022475"/>
            <a:ext cx="10131425" cy="3565525"/>
          </a:xfrm>
        </p:spPr>
      </p:pic>
      <p:sp>
        <p:nvSpPr>
          <p:cNvPr id="8" name="Subtitle 7"/>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21228080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414FF1-20B8-4295-BA7E-2A5E67154A9E}"/>
              </a:ext>
            </a:extLst>
          </p:cNvPr>
          <p:cNvSpPr>
            <a:spLocks noGrp="1"/>
          </p:cNvSpPr>
          <p:nvPr>
            <p:ph type="title"/>
          </p:nvPr>
        </p:nvSpPr>
        <p:spPr/>
        <p:txBody>
          <a:bodyPr/>
          <a:lstStyle/>
          <a:p>
            <a:r>
              <a:rPr lang="en-US" dirty="0" smtClean="0"/>
              <a:t>DEFINITIONS</a:t>
            </a:r>
            <a:endParaRPr lang="en-US" dirty="0"/>
          </a:p>
        </p:txBody>
      </p:sp>
      <p:sp>
        <p:nvSpPr>
          <p:cNvPr id="3" name="Content Placeholder 2">
            <a:extLst>
              <a:ext uri="{FF2B5EF4-FFF2-40B4-BE49-F238E27FC236}">
                <a16:creationId xmlns="" xmlns:a16="http://schemas.microsoft.com/office/drawing/2014/main" id="{CA1EAFD4-B1F3-4AF2-8947-3B4D3DDD1D88}"/>
              </a:ext>
            </a:extLst>
          </p:cNvPr>
          <p:cNvSpPr>
            <a:spLocks noGrp="1"/>
          </p:cNvSpPr>
          <p:nvPr>
            <p:ph idx="1"/>
          </p:nvPr>
        </p:nvSpPr>
        <p:spPr>
          <a:xfrm>
            <a:off x="685801" y="2142067"/>
            <a:ext cx="10131425" cy="3933613"/>
          </a:xfrm>
        </p:spPr>
        <p:txBody>
          <a:bodyPr>
            <a:normAutofit lnSpcReduction="10000"/>
          </a:bodyPr>
          <a:lstStyle/>
          <a:p>
            <a:r>
              <a:rPr lang="en-US" dirty="0" smtClean="0"/>
              <a:t>Digital literacy:  mastery of tools, skills, and functions </a:t>
            </a:r>
            <a:r>
              <a:rPr lang="mr-IN" dirty="0" smtClean="0"/>
              <a:t>–</a:t>
            </a:r>
            <a:r>
              <a:rPr lang="en-US" dirty="0" smtClean="0"/>
              <a:t> what you DO online</a:t>
            </a:r>
          </a:p>
          <a:p>
            <a:pPr lvl="1"/>
            <a:r>
              <a:rPr lang="en-US" dirty="0" smtClean="0"/>
              <a:t>Example:  participating in an online discussion (how to log in, understanding the conventions of posting &amp; replying)</a:t>
            </a:r>
          </a:p>
          <a:p>
            <a:r>
              <a:rPr lang="en-US" dirty="0" smtClean="0"/>
              <a:t>Digital citizenship:  the way you BEHAVE and treat others online</a:t>
            </a:r>
          </a:p>
          <a:p>
            <a:pPr lvl="1"/>
            <a:r>
              <a:rPr lang="en-US" dirty="0" smtClean="0"/>
              <a:t>Example:  respecting others’ opinions; asking for clarification rather than personally attacking someone with a different perspective</a:t>
            </a:r>
          </a:p>
        </p:txBody>
      </p:sp>
      <p:sp>
        <p:nvSpPr>
          <p:cNvPr id="4" name="Subtitle 3">
            <a:extLst>
              <a:ext uri="{FF2B5EF4-FFF2-40B4-BE49-F238E27FC236}">
                <a16:creationId xmlns="" xmlns:a16="http://schemas.microsoft.com/office/drawing/2014/main" id="{BC33AF0A-D2B2-4806-9777-A0DB0C2E9301}"/>
              </a:ext>
            </a:extLst>
          </p:cNvPr>
          <p:cNvSpPr>
            <a:spLocks noGrp="1"/>
          </p:cNvSpPr>
          <p:nvPr>
            <p:ph type="subTitle" idx="13"/>
          </p:nvPr>
        </p:nvSpPr>
        <p:spPr/>
        <p:txBody>
          <a:bodyPr/>
          <a:lstStyle/>
          <a:p>
            <a:r>
              <a:rPr lang="en-US" dirty="0" smtClean="0"/>
              <a:t>Digital literacy &amp; digital citizenship</a:t>
            </a:r>
            <a:endParaRPr lang="en-US" dirty="0"/>
          </a:p>
        </p:txBody>
      </p:sp>
    </p:spTree>
    <p:extLst>
      <p:ext uri="{BB962C8B-B14F-4D97-AF65-F5344CB8AC3E}">
        <p14:creationId xmlns:p14="http://schemas.microsoft.com/office/powerpoint/2010/main" val="2731381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SaMPLE</a:t>
            </a:r>
            <a:r>
              <a:rPr lang="en-US" dirty="0" smtClean="0"/>
              <a:t> ACTIVITY 2:  GROUP PHOTO</a:t>
            </a:r>
            <a:endParaRPr lang="en-US" dirty="0"/>
          </a:p>
        </p:txBody>
      </p:sp>
      <p:sp>
        <p:nvSpPr>
          <p:cNvPr id="4" name="Subtitle 3"/>
          <p:cNvSpPr>
            <a:spLocks noGrp="1"/>
          </p:cNvSpPr>
          <p:nvPr>
            <p:ph type="subTitle" idx="13"/>
          </p:nvPr>
        </p:nvSpPr>
        <p:spPr/>
        <p:txBody>
          <a:bodyPr/>
          <a:lstStyle/>
          <a:p>
            <a:endParaRPr lang="en-US"/>
          </a:p>
        </p:txBody>
      </p:sp>
      <p:pic>
        <p:nvPicPr>
          <p:cNvPr id="7" name="Content Placeholder 6" descr="Graphic showing the questions to ask before posting a photo of a friend."/>
          <p:cNvPicPr>
            <a:picLocks noGrp="1" noChangeAspect="1"/>
          </p:cNvPicPr>
          <p:nvPr>
            <p:ph idx="1"/>
          </p:nvPr>
        </p:nvPicPr>
        <p:blipFill>
          <a:blip r:embed="rId3">
            <a:extLst>
              <a:ext uri="{28A0092B-C50C-407E-A947-70E740481C1C}">
                <a14:useLocalDpi xmlns:a14="http://schemas.microsoft.com/office/drawing/2010/main" val="0"/>
              </a:ext>
            </a:extLst>
          </a:blip>
          <a:srcRect l="-90471" r="-90471"/>
          <a:stretch>
            <a:fillRect/>
          </a:stretch>
        </p:blipFill>
        <p:spPr>
          <a:xfrm>
            <a:off x="685800" y="1493521"/>
            <a:ext cx="10131425" cy="4666884"/>
          </a:xfrm>
        </p:spPr>
      </p:pic>
    </p:spTree>
    <p:extLst>
      <p:ext uri="{BB962C8B-B14F-4D97-AF65-F5344CB8AC3E}">
        <p14:creationId xmlns:p14="http://schemas.microsoft.com/office/powerpoint/2010/main" val="34909321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ACTIVITY 3:  GOOGLE YOURSELF!</a:t>
            </a:r>
            <a:endParaRPr lang="en-US" dirty="0"/>
          </a:p>
        </p:txBody>
      </p:sp>
      <p:pic>
        <p:nvPicPr>
          <p:cNvPr id="5" name="Content Placeholder 4" descr="Graphic showing how to search for your own name using Google." title="Google Yourself"/>
          <p:cNvPicPr>
            <a:picLocks noGrp="1" noChangeAspect="1"/>
          </p:cNvPicPr>
          <p:nvPr>
            <p:ph idx="1"/>
          </p:nvPr>
        </p:nvPicPr>
        <p:blipFill>
          <a:blip r:embed="rId3">
            <a:extLst>
              <a:ext uri="{28A0092B-C50C-407E-A947-70E740481C1C}">
                <a14:useLocalDpi xmlns:a14="http://schemas.microsoft.com/office/drawing/2010/main" val="0"/>
              </a:ext>
            </a:extLst>
          </a:blip>
          <a:srcRect l="-17534" r="-17534"/>
          <a:stretch>
            <a:fillRect/>
          </a:stretch>
        </p:blipFill>
        <p:spPr>
          <a:xfrm>
            <a:off x="2839721" y="2234797"/>
            <a:ext cx="7899399" cy="2845203"/>
          </a:xfrm>
        </p:spPr>
      </p:pic>
      <p:sp>
        <p:nvSpPr>
          <p:cNvPr id="4" name="Subtitle 3"/>
          <p:cNvSpPr>
            <a:spLocks noGrp="1"/>
          </p:cNvSpPr>
          <p:nvPr>
            <p:ph type="subTitle" idx="13"/>
          </p:nvPr>
        </p:nvSpPr>
        <p:spPr/>
        <p:txBody>
          <a:bodyPr/>
          <a:lstStyle/>
          <a:p>
            <a:endParaRPr lang="en-US"/>
          </a:p>
        </p:txBody>
      </p:sp>
    </p:spTree>
    <p:extLst>
      <p:ext uri="{BB962C8B-B14F-4D97-AF65-F5344CB8AC3E}">
        <p14:creationId xmlns:p14="http://schemas.microsoft.com/office/powerpoint/2010/main" val="4334187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4" name="Subtitle 3"/>
          <p:cNvSpPr>
            <a:spLocks noGrp="1"/>
          </p:cNvSpPr>
          <p:nvPr>
            <p:ph type="subTitle" idx="13"/>
          </p:nvPr>
        </p:nvSpPr>
        <p:spPr>
          <a:xfrm>
            <a:off x="246431" y="1253426"/>
            <a:ext cx="9364929" cy="588343"/>
          </a:xfrm>
        </p:spPr>
        <p:txBody>
          <a:bodyPr/>
          <a:lstStyle/>
          <a:p>
            <a:r>
              <a:rPr lang="en-US" dirty="0" smtClean="0"/>
              <a:t>ISTE student standard #2 </a:t>
            </a:r>
            <a:r>
              <a:rPr lang="mr-IN" dirty="0" smtClean="0"/>
              <a:t>–</a:t>
            </a:r>
            <a:r>
              <a:rPr lang="en-US" dirty="0" smtClean="0"/>
              <a:t> </a:t>
            </a:r>
            <a:r>
              <a:rPr lang="en-US" dirty="0" smtClean="0">
                <a:hlinkClick r:id="rId3"/>
              </a:rPr>
              <a:t>www.iste.org</a:t>
            </a:r>
            <a:r>
              <a:rPr lang="en-US" dirty="0" smtClean="0"/>
              <a:t> </a:t>
            </a:r>
            <a:endParaRPr lang="en-US" dirty="0"/>
          </a:p>
        </p:txBody>
      </p:sp>
      <p:pic>
        <p:nvPicPr>
          <p:cNvPr id="7" name="Content Placeholder 6" descr="ISTE Digital Citizen standard #2 for students, including four indicators." title="ISTE Digital Citizen Standard"/>
          <p:cNvPicPr>
            <a:picLocks noGrp="1" noChangeAspect="1"/>
          </p:cNvPicPr>
          <p:nvPr>
            <p:ph idx="1"/>
          </p:nvPr>
        </p:nvPicPr>
        <p:blipFill>
          <a:blip r:embed="rId4">
            <a:extLst>
              <a:ext uri="{28A0092B-C50C-407E-A947-70E740481C1C}">
                <a14:useLocalDpi xmlns:a14="http://schemas.microsoft.com/office/drawing/2010/main" val="0"/>
              </a:ext>
            </a:extLst>
          </a:blip>
          <a:srcRect l="-30123" r="-30123"/>
          <a:stretch>
            <a:fillRect/>
          </a:stretch>
        </p:blipFill>
        <p:spPr/>
      </p:pic>
    </p:spTree>
    <p:extLst>
      <p:ext uri="{BB962C8B-B14F-4D97-AF65-F5344CB8AC3E}">
        <p14:creationId xmlns:p14="http://schemas.microsoft.com/office/powerpoint/2010/main" val="4793186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82160" y="1812032"/>
            <a:ext cx="6715760" cy="3649133"/>
          </a:xfrm>
        </p:spPr>
        <p:txBody>
          <a:bodyPr>
            <a:normAutofit lnSpcReduction="10000"/>
          </a:bodyPr>
          <a:lstStyle/>
          <a:p>
            <a:r>
              <a:rPr lang="en-US" dirty="0" smtClean="0"/>
              <a:t>“</a:t>
            </a:r>
            <a:r>
              <a:rPr lang="en-US" dirty="0"/>
              <a:t>Being a good digital citizen is more than knowing your way around the web. It’s about empowering your students with skills to think critically, behave safely, and participate responsibly online, allowing them to connect and collaborate in meaningful ways.” </a:t>
            </a:r>
            <a:r>
              <a:rPr lang="en-US" dirty="0" smtClean="0"/>
              <a:t> </a:t>
            </a:r>
            <a:br>
              <a:rPr lang="en-US" dirty="0" smtClean="0"/>
            </a:br>
            <a:r>
              <a:rPr lang="en-US" dirty="0" smtClean="0"/>
              <a:t/>
            </a:r>
            <a:br>
              <a:rPr lang="en-US" dirty="0" smtClean="0"/>
            </a:br>
            <a:r>
              <a:rPr lang="en-US" dirty="0" smtClean="0"/>
              <a:t>~ Common Sense Media</a:t>
            </a:r>
            <a:endParaRPr lang="en-US" dirty="0"/>
          </a:p>
        </p:txBody>
      </p:sp>
      <p:sp>
        <p:nvSpPr>
          <p:cNvPr id="5" name="Subtitle 4"/>
          <p:cNvSpPr>
            <a:spLocks noGrp="1"/>
          </p:cNvSpPr>
          <p:nvPr>
            <p:ph type="subTitle" idx="13"/>
          </p:nvPr>
        </p:nvSpPr>
        <p:spPr/>
        <p:txBody>
          <a:bodyPr/>
          <a:lstStyle/>
          <a:p>
            <a:endParaRPr lang="en-US"/>
          </a:p>
        </p:txBody>
      </p:sp>
      <p:pic>
        <p:nvPicPr>
          <p:cNvPr id="7" name="Content Placeholder 6" descr="Clipart-citizen-engagement.png"/>
          <p:cNvPicPr>
            <a:picLocks noGrp="1" noChangeAspect="1"/>
          </p:cNvPicPr>
          <p:nvPr>
            <p:ph idx="14"/>
          </p:nvPr>
        </p:nvPicPr>
        <p:blipFill>
          <a:blip r:embed="rId2">
            <a:extLst>
              <a:ext uri="{28A0092B-C50C-407E-A947-70E740481C1C}">
                <a14:useLocalDpi xmlns:a14="http://schemas.microsoft.com/office/drawing/2010/main" val="0"/>
              </a:ext>
            </a:extLst>
          </a:blip>
          <a:srcRect t="-64859" b="-64859"/>
          <a:stretch>
            <a:fillRect/>
          </a:stretch>
        </p:blipFill>
        <p:spPr>
          <a:xfrm>
            <a:off x="881063" y="1811503"/>
            <a:ext cx="3243262" cy="3649662"/>
          </a:xfrm>
        </p:spPr>
      </p:pic>
    </p:spTree>
    <p:extLst>
      <p:ext uri="{BB962C8B-B14F-4D97-AF65-F5344CB8AC3E}">
        <p14:creationId xmlns:p14="http://schemas.microsoft.com/office/powerpoint/2010/main" val="3751629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REQUESTS?</a:t>
            </a:r>
            <a:endParaRPr lang="en-US" dirty="0"/>
          </a:p>
        </p:txBody>
      </p:sp>
      <p:sp>
        <p:nvSpPr>
          <p:cNvPr id="3" name="Content Placeholder 2"/>
          <p:cNvSpPr>
            <a:spLocks noGrp="1"/>
          </p:cNvSpPr>
          <p:nvPr>
            <p:ph idx="1"/>
          </p:nvPr>
        </p:nvSpPr>
        <p:spPr>
          <a:xfrm>
            <a:off x="5143664" y="2066032"/>
            <a:ext cx="5788496" cy="3649133"/>
          </a:xfrm>
        </p:spPr>
        <p:txBody>
          <a:bodyPr>
            <a:normAutofit fontScale="85000" lnSpcReduction="20000"/>
          </a:bodyPr>
          <a:lstStyle/>
          <a:p>
            <a:r>
              <a:rPr lang="en-US" b="1" dirty="0">
                <a:latin typeface="Berlin Sans FB" charset="0"/>
              </a:rPr>
              <a:t>Karla Frizler</a:t>
            </a:r>
            <a:r>
              <a:rPr lang="en-US" dirty="0">
                <a:latin typeface="Berlin Sans FB" charset="0"/>
              </a:rPr>
              <a:t/>
            </a:r>
            <a:br>
              <a:rPr lang="en-US" dirty="0">
                <a:latin typeface="Berlin Sans FB" charset="0"/>
              </a:rPr>
            </a:br>
            <a:r>
              <a:rPr lang="en-US" dirty="0">
                <a:latin typeface="Berlin Sans FB" charset="0"/>
              </a:rPr>
              <a:t>Subject Matter Expert, OTAN</a:t>
            </a:r>
            <a:br>
              <a:rPr lang="en-US" dirty="0">
                <a:latin typeface="Berlin Sans FB" charset="0"/>
              </a:rPr>
            </a:br>
            <a:endParaRPr lang="en-US" dirty="0">
              <a:latin typeface="Berlin Sans FB" charset="0"/>
            </a:endParaRPr>
          </a:p>
          <a:p>
            <a:r>
              <a:rPr lang="en-US" dirty="0">
                <a:latin typeface="Berlin Sans FB" charset="0"/>
              </a:rPr>
              <a:t>To arrange F2F training for your </a:t>
            </a:r>
            <a:r>
              <a:rPr lang="en-US" dirty="0" smtClean="0">
                <a:latin typeface="Berlin Sans FB" charset="0"/>
              </a:rPr>
              <a:t>agency or region, please send </a:t>
            </a:r>
            <a:r>
              <a:rPr lang="en-US" dirty="0">
                <a:latin typeface="Berlin Sans FB" charset="0"/>
              </a:rPr>
              <a:t>request to OTAN:</a:t>
            </a:r>
            <a:br>
              <a:rPr lang="en-US" dirty="0">
                <a:latin typeface="Berlin Sans FB" charset="0"/>
              </a:rPr>
            </a:br>
            <a:r>
              <a:rPr lang="en-US" dirty="0">
                <a:latin typeface="Berlin Sans FB" charset="0"/>
                <a:hlinkClick r:id="rId2"/>
              </a:rPr>
              <a:t>support@otan.us</a:t>
            </a:r>
            <a:r>
              <a:rPr lang="en-US" dirty="0">
                <a:latin typeface="Berlin Sans FB" charset="0"/>
              </a:rPr>
              <a:t> </a:t>
            </a:r>
            <a:br>
              <a:rPr lang="en-US" dirty="0">
                <a:latin typeface="Berlin Sans FB" charset="0"/>
              </a:rPr>
            </a:br>
            <a:r>
              <a:rPr lang="en-US" dirty="0">
                <a:latin typeface="Berlin Sans FB" charset="0"/>
              </a:rPr>
              <a:t/>
            </a:r>
            <a:br>
              <a:rPr lang="en-US" dirty="0">
                <a:latin typeface="Berlin Sans FB" charset="0"/>
              </a:rPr>
            </a:br>
            <a:r>
              <a:rPr lang="en-US" dirty="0">
                <a:latin typeface="Berlin Sans FB" charset="0"/>
              </a:rPr>
              <a:t>To contact me directly:</a:t>
            </a:r>
            <a:endParaRPr lang="en-US" dirty="0">
              <a:latin typeface="Berlin Sans FB" charset="0"/>
              <a:hlinkClick r:id="rId3"/>
            </a:endParaRPr>
          </a:p>
          <a:p>
            <a:pPr marL="342900" lvl="1" indent="0">
              <a:buFont typeface="Arial" charset="0"/>
              <a:buNone/>
            </a:pPr>
            <a:r>
              <a:rPr lang="en-US" sz="2400" dirty="0" smtClean="0">
                <a:latin typeface="Berlin Sans FB" charset="0"/>
                <a:hlinkClick r:id="rId4"/>
              </a:rPr>
              <a:t>frizteach.weebly.com</a:t>
            </a:r>
            <a:endParaRPr lang="en-US" sz="2400" dirty="0">
              <a:latin typeface="Berlin Sans FB" charset="0"/>
            </a:endParaRPr>
          </a:p>
          <a:p>
            <a:pPr marL="342900" lvl="1" indent="0">
              <a:buNone/>
            </a:pPr>
            <a:r>
              <a:rPr lang="en-US" sz="2400" dirty="0">
                <a:latin typeface="Berlin Sans FB" charset="0"/>
                <a:hlinkClick r:id="rId5"/>
              </a:rPr>
              <a:t>kfriz@</a:t>
            </a:r>
            <a:r>
              <a:rPr lang="en-US" sz="2400" dirty="0" smtClean="0">
                <a:latin typeface="Berlin Sans FB" charset="0"/>
                <a:hlinkClick r:id="rId5"/>
              </a:rPr>
              <a:t>me.com</a:t>
            </a:r>
            <a:endParaRPr lang="en-US" sz="2400" dirty="0">
              <a:latin typeface="Berlin Sans FB" charset="0"/>
            </a:endParaRPr>
          </a:p>
        </p:txBody>
      </p:sp>
      <p:sp>
        <p:nvSpPr>
          <p:cNvPr id="4" name="Subtitle 3"/>
          <p:cNvSpPr>
            <a:spLocks noGrp="1"/>
          </p:cNvSpPr>
          <p:nvPr>
            <p:ph type="subTitle" idx="13"/>
          </p:nvPr>
        </p:nvSpPr>
        <p:spPr>
          <a:xfrm>
            <a:off x="246431" y="1253426"/>
            <a:ext cx="10096449" cy="588343"/>
          </a:xfrm>
        </p:spPr>
        <p:txBody>
          <a:bodyPr/>
          <a:lstStyle/>
          <a:p>
            <a:endParaRPr lang="en-US" dirty="0"/>
          </a:p>
        </p:txBody>
      </p:sp>
      <p:pic>
        <p:nvPicPr>
          <p:cNvPr id="6" name="Content Placeholder 5" descr="Photo of session facilitator, Karla Frizler, Subject Matter Expert for OTAN." title="Presenter Photo"/>
          <p:cNvPicPr>
            <a:picLocks noGrp="1" noChangeAspect="1"/>
          </p:cNvPicPr>
          <p:nvPr>
            <p:ph idx="14"/>
          </p:nvPr>
        </p:nvPicPr>
        <p:blipFill>
          <a:blip r:embed="rId6">
            <a:extLst>
              <a:ext uri="{28A0092B-C50C-407E-A947-70E740481C1C}">
                <a14:useLocalDpi xmlns:a14="http://schemas.microsoft.com/office/drawing/2010/main" val="0"/>
              </a:ext>
            </a:extLst>
          </a:blip>
          <a:srcRect l="-51998" r="-51998"/>
          <a:stretch>
            <a:fillRect/>
          </a:stretch>
        </p:blipFill>
        <p:spPr>
          <a:xfrm>
            <a:off x="589280" y="2448242"/>
            <a:ext cx="4197033" cy="2846738"/>
          </a:xfrm>
        </p:spPr>
      </p:pic>
    </p:spTree>
    <p:extLst>
      <p:ext uri="{BB962C8B-B14F-4D97-AF65-F5344CB8AC3E}">
        <p14:creationId xmlns:p14="http://schemas.microsoft.com/office/powerpoint/2010/main" val="350099444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ster">
  <a:themeElements>
    <a:clrScheme name="Custom 4">
      <a:dk1>
        <a:sysClr val="windowText" lastClr="000000"/>
      </a:dk1>
      <a:lt1>
        <a:sysClr val="window" lastClr="FFFFFF"/>
      </a:lt1>
      <a:dk2>
        <a:srgbClr val="39302A"/>
      </a:dk2>
      <a:lt2>
        <a:srgbClr val="E5DEDB"/>
      </a:lt2>
      <a:accent1>
        <a:srgbClr val="1878BA"/>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TANStyles">
      <a:majorFont>
        <a:latin typeface="Arial Black"/>
        <a:ea typeface=""/>
        <a:cs typeface=""/>
      </a:majorFont>
      <a:minorFont>
        <a:latin typeface="Aria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_x002d_Comments xmlns="8ab51f35-1fb3-4be4-a4fa-7dc10d90507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AA177AE90AB84CBBC907C95F34C631" ma:contentTypeVersion="14" ma:contentTypeDescription="Create a new document." ma:contentTypeScope="" ma:versionID="8677016f0c0e10d0d9702861e6f4101a">
  <xsd:schema xmlns:xsd="http://www.w3.org/2001/XMLSchema" xmlns:xs="http://www.w3.org/2001/XMLSchema" xmlns:p="http://schemas.microsoft.com/office/2006/metadata/properties" xmlns:ns2="ac0dddc7-4c2c-4aeb-a23f-99e6b6e539ca" xmlns:ns3="8ab51f35-1fb3-4be4-a4fa-7dc10d905072" targetNamespace="http://schemas.microsoft.com/office/2006/metadata/properties" ma:root="true" ma:fieldsID="35353523cb5a624250dc9a130e5dc462" ns2:_="" ns3:_="">
    <xsd:import namespace="ac0dddc7-4c2c-4aeb-a23f-99e6b6e539ca"/>
    <xsd:import namespace="8ab51f35-1fb3-4be4-a4fa-7dc10d905072"/>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Notes_x002d_Comments" minOccurs="0"/>
                <xsd:element ref="ns3:MediaServiceDateTake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0dddc7-4c2c-4aeb-a23f-99e6b6e539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ab51f35-1fb3-4be4-a4fa-7dc10d90507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Notes_x002d_Comments" ma:index="16" nillable="true" ma:displayName="Notes-Comments" ma:internalName="Notes_x002d_Comments">
      <xsd:simpleType>
        <xsd:restriction base="dms:Note">
          <xsd:maxLength value="255"/>
        </xsd:restriction>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5274BF-C111-4B7A-8D90-F7666D37C131}">
  <ds:schemaRefs>
    <ds:schemaRef ds:uri="http://schemas.microsoft.com/office/2006/metadata/properties"/>
    <ds:schemaRef ds:uri="http://schemas.microsoft.com/office/infopath/2007/PartnerControls"/>
    <ds:schemaRef ds:uri="8ab51f35-1fb3-4be4-a4fa-7dc10d905072"/>
  </ds:schemaRefs>
</ds:datastoreItem>
</file>

<file path=customXml/itemProps2.xml><?xml version="1.0" encoding="utf-8"?>
<ds:datastoreItem xmlns:ds="http://schemas.openxmlformats.org/officeDocument/2006/customXml" ds:itemID="{15402ED8-A735-421C-8540-C5F39893E4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0dddc7-4c2c-4aeb-a23f-99e6b6e539ca"/>
    <ds:schemaRef ds:uri="8ab51f35-1fb3-4be4-a4fa-7dc10d9050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F1DF1E-36E3-406C-8CF7-DB13BB6470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Future Celestial design</Template>
  <TotalTime>0</TotalTime>
  <Words>1141</Words>
  <Application>Microsoft Macintosh PowerPoint</Application>
  <PresentationFormat>Custom</PresentationFormat>
  <Paragraphs>138</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Master</vt:lpstr>
      <vt:lpstr>Digital citizenship</vt:lpstr>
      <vt:lpstr>TODAY’S AGENDA</vt:lpstr>
      <vt:lpstr>SAMPLE ACTIVITY 1: DO’s &amp; DON’Ts</vt:lpstr>
      <vt:lpstr>DEFINITIONS</vt:lpstr>
      <vt:lpstr>SaMPLE ACTIVITY 2:  GROUP PHOTO</vt:lpstr>
      <vt:lpstr>SAMPLE ACTIVITY 3:  GOOGLE YOURSELF!</vt:lpstr>
      <vt:lpstr>REFLECTION</vt:lpstr>
      <vt:lpstr>SUMMARY</vt:lpstr>
      <vt:lpstr>QUESTIONS?  REQUESTS?</vt:lpstr>
      <vt:lpstr>Reminder</vt:lpstr>
      <vt:lpstr>END SLIDE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
  <cp:revision>22</cp:revision>
  <dcterms:created xsi:type="dcterms:W3CDTF">2019-01-28T20:07:54Z</dcterms:created>
  <dcterms:modified xsi:type="dcterms:W3CDTF">2019-03-01T01:07:44Z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0x0101006CAA177AE90AB84CBBC907C95F34C631</vt:lpwstr>
  </property>
</Properties>
</file>