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319" r:id="rId2"/>
    <p:sldId id="320" r:id="rId3"/>
    <p:sldId id="321" r:id="rId4"/>
    <p:sldId id="323" r:id="rId5"/>
    <p:sldId id="322" r:id="rId6"/>
    <p:sldId id="324" r:id="rId7"/>
    <p:sldId id="325" r:id="rId8"/>
    <p:sldId id="326" r:id="rId9"/>
    <p:sldId id="327" r:id="rId10"/>
    <p:sldId id="328" r:id="rId11"/>
    <p:sldId id="329" r:id="rId12"/>
    <p:sldId id="330" r:id="rId13"/>
    <p:sldId id="331" r:id="rId14"/>
    <p:sldId id="332" r:id="rId15"/>
    <p:sldId id="333" r:id="rId16"/>
    <p:sldId id="335" r:id="rId17"/>
    <p:sldId id="336" r:id="rId18"/>
    <p:sldId id="337" r:id="rId19"/>
    <p:sldId id="338" r:id="rId20"/>
    <p:sldId id="339" r:id="rId21"/>
    <p:sldId id="340" r:id="rId22"/>
    <p:sldId id="341" r:id="rId23"/>
    <p:sldId id="353" r:id="rId24"/>
    <p:sldId id="342" r:id="rId25"/>
    <p:sldId id="343" r:id="rId26"/>
    <p:sldId id="351" r:id="rId27"/>
    <p:sldId id="345" r:id="rId28"/>
    <p:sldId id="352" r:id="rId29"/>
    <p:sldId id="347" r:id="rId30"/>
    <p:sldId id="348" r:id="rId31"/>
    <p:sldId id="316" r:id="rId32"/>
    <p:sldId id="350" r:id="rId33"/>
  </p:sldIdLst>
  <p:sldSz cx="9144000" cy="6858000" type="screen4x3"/>
  <p:notesSz cx="6954838" cy="9309100"/>
  <p:custDataLst>
    <p:tags r:id="rId37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056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920">
          <p15:clr>
            <a:srgbClr val="A4A3A4"/>
          </p15:clr>
        </p15:guide>
        <p15:guide id="4" orient="horz" pos="148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32">
          <p15:clr>
            <a:srgbClr val="A4A3A4"/>
          </p15:clr>
        </p15:guide>
        <p15:guide id="2" pos="219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25" autoAdjust="0"/>
    <p:restoredTop sz="85344" autoAdjust="0"/>
  </p:normalViewPr>
  <p:slideViewPr>
    <p:cSldViewPr showGuides="1">
      <p:cViewPr varScale="1">
        <p:scale>
          <a:sx n="94" d="100"/>
          <a:sy n="94" d="100"/>
        </p:scale>
        <p:origin x="-688" y="-104"/>
      </p:cViewPr>
      <p:guideLst>
        <p:guide orient="horz" pos="1056"/>
        <p:guide orient="horz" pos="1920"/>
        <p:guide orient="horz" pos="148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3" d="100"/>
          <a:sy n="83" d="100"/>
        </p:scale>
        <p:origin x="-3248" y="-120"/>
      </p:cViewPr>
      <p:guideLst>
        <p:guide orient="horz" pos="2932"/>
        <p:guide pos="219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handoutMaster" Target="handoutMasters/handout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gs" Target="tags/tag1.xml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4663" cy="4651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8588" y="0"/>
            <a:ext cx="3014662" cy="4651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7D932AB-369E-A348-B2E3-9572181B97CD}" type="datetimeFigureOut">
              <a:rPr lang="en-US" altLang="en-US"/>
              <a:pPr/>
              <a:t>11/10/18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14663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8588" y="8842375"/>
            <a:ext cx="3014662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7A439A2-95F4-954E-9DA8-7A71107492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02816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4663" cy="465138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</a:defRPr>
            </a:lvl1pPr>
          </a:lstStyle>
          <a:p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8588" y="0"/>
            <a:ext cx="3014662" cy="465138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BF46126B-AD5A-FB43-B8D3-3E822A17D265}" type="datetimeFigureOut">
              <a:rPr lang="en-US" altLang="en-US"/>
              <a:pPr/>
              <a:t>11/10/18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698500"/>
            <a:ext cx="4656138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5" y="4422775"/>
            <a:ext cx="5564188" cy="4187825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14663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</a:defRPr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8588" y="8842375"/>
            <a:ext cx="3014662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45DF32A2-9633-8B44-8334-2CF498DE10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81779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85750" indent="-285750">
              <a:buFont typeface="Arial"/>
              <a:buChar char="•"/>
            </a:pPr>
            <a:r>
              <a:rPr lang="en-US" sz="1800" dirty="0" smtClean="0">
                <a:latin typeface="Calibri" charset="0"/>
              </a:rPr>
              <a:t>22 years in higher education</a:t>
            </a:r>
          </a:p>
          <a:p>
            <a:pPr marL="285750" indent="-285750">
              <a:buFont typeface="Arial"/>
              <a:buChar char="•"/>
            </a:pPr>
            <a:r>
              <a:rPr lang="en-US" sz="1800" dirty="0" smtClean="0">
                <a:latin typeface="Calibri" charset="0"/>
              </a:rPr>
              <a:t>background in ESL and instructional design</a:t>
            </a:r>
          </a:p>
          <a:p>
            <a:pPr marL="285750" indent="-285750">
              <a:buFont typeface="Arial"/>
              <a:buChar char="•"/>
            </a:pPr>
            <a:r>
              <a:rPr lang="en-US" sz="1800" dirty="0" smtClean="0">
                <a:latin typeface="Calibri" charset="0"/>
              </a:rPr>
              <a:t>adult </a:t>
            </a:r>
            <a:r>
              <a:rPr lang="en-US" sz="1800" dirty="0" err="1" smtClean="0">
                <a:latin typeface="Calibri" charset="0"/>
              </a:rPr>
              <a:t>ed</a:t>
            </a:r>
            <a:r>
              <a:rPr lang="en-US" sz="1800" dirty="0" smtClean="0">
                <a:latin typeface="Calibri" charset="0"/>
              </a:rPr>
              <a:t> and</a:t>
            </a:r>
            <a:r>
              <a:rPr lang="en-US" sz="1800" baseline="0" dirty="0" smtClean="0">
                <a:latin typeface="Calibri" charset="0"/>
              </a:rPr>
              <a:t> community college</a:t>
            </a:r>
            <a:endParaRPr lang="en-US" sz="1800" dirty="0">
              <a:latin typeface="Calibri" charset="0"/>
            </a:endParaRP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B4A52C8-BD56-0D41-99FA-0F587CE6D0D2}" type="slidenum">
              <a:rPr lang="en-US" sz="1200">
                <a:latin typeface="Calibri" charset="0"/>
                <a:cs typeface="Arial" charset="0"/>
              </a:rPr>
              <a:pPr/>
              <a:t>1</a:t>
            </a:fld>
            <a:endParaRPr lang="en-US" sz="1200"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 typeface="Calibri" charset="0"/>
              <a:buNone/>
              <a:defRPr/>
            </a:pPr>
            <a:r>
              <a:rPr lang="en-US" dirty="0" smtClean="0">
                <a:latin typeface="Calibri" charset="0"/>
              </a:rPr>
              <a:t>Content community (video/photo sharing)</a:t>
            </a:r>
          </a:p>
          <a:p>
            <a:pPr marL="171450" indent="-171450">
              <a:buFont typeface="Arial"/>
              <a:buChar char="•"/>
              <a:defRPr/>
            </a:pPr>
            <a:r>
              <a:rPr lang="en-US" dirty="0" err="1" smtClean="0">
                <a:latin typeface="Calibri" charset="0"/>
              </a:rPr>
              <a:t>Hashtags</a:t>
            </a:r>
            <a:endParaRPr lang="en-US" dirty="0" smtClean="0">
              <a:latin typeface="Calibri" charset="0"/>
            </a:endParaRPr>
          </a:p>
          <a:p>
            <a:pPr marL="171450" indent="-171450">
              <a:buFont typeface="Arial"/>
              <a:buChar char="•"/>
              <a:defRPr/>
            </a:pPr>
            <a:r>
              <a:rPr lang="en-US" dirty="0" smtClean="0">
                <a:latin typeface="Calibri" charset="0"/>
              </a:rPr>
              <a:t>Boomerang</a:t>
            </a:r>
          </a:p>
          <a:p>
            <a:pPr marL="171450" indent="-171450">
              <a:buFont typeface="Arial"/>
              <a:buChar char="•"/>
              <a:defRPr/>
            </a:pPr>
            <a:r>
              <a:rPr lang="en-US" dirty="0" smtClean="0">
                <a:latin typeface="Calibri" charset="0"/>
              </a:rPr>
              <a:t>Polls</a:t>
            </a:r>
          </a:p>
          <a:p>
            <a:pPr marL="171450" indent="-171450">
              <a:buFont typeface="Arial"/>
              <a:buChar char="•"/>
              <a:defRPr/>
            </a:pPr>
            <a:r>
              <a:rPr lang="en-US" dirty="0" smtClean="0">
                <a:latin typeface="Calibri" charset="0"/>
              </a:rPr>
              <a:t>Short comments</a:t>
            </a:r>
            <a:endParaRPr lang="en-US" dirty="0">
              <a:latin typeface="Calibri" charset="0"/>
            </a:endParaRPr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C5A8524-C666-1B42-9799-031AC4F3D257}" type="slidenum">
              <a:rPr lang="en-US" sz="1200">
                <a:latin typeface="Calibri" charset="0"/>
                <a:cs typeface="Arial" charset="0"/>
              </a:rPr>
              <a:pPr/>
              <a:t>11</a:t>
            </a:fld>
            <a:endParaRPr lang="en-US" sz="1200"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 typeface="Calibri" charset="0"/>
              <a:buNone/>
              <a:defRPr/>
            </a:pPr>
            <a:r>
              <a:rPr lang="en-US" dirty="0" smtClean="0">
                <a:latin typeface="Calibri" charset="0"/>
              </a:rPr>
              <a:t>YouTube:  Content community (video sharing)</a:t>
            </a:r>
          </a:p>
          <a:p>
            <a:pPr>
              <a:buFont typeface="Calibri" charset="0"/>
              <a:buNone/>
              <a:defRPr/>
            </a:pPr>
            <a:endParaRPr lang="en-US" dirty="0" smtClean="0">
              <a:latin typeface="Calibri" charset="0"/>
            </a:endParaRPr>
          </a:p>
          <a:p>
            <a:pPr>
              <a:buFont typeface="Calibri" charset="0"/>
              <a:buNone/>
              <a:defRPr/>
            </a:pPr>
            <a:r>
              <a:rPr lang="en-US" dirty="0" err="1" smtClean="0">
                <a:latin typeface="Calibri" charset="0"/>
              </a:rPr>
              <a:t>Snapchat</a:t>
            </a:r>
            <a:r>
              <a:rPr lang="en-US" dirty="0" smtClean="0">
                <a:latin typeface="Calibri" charset="0"/>
              </a:rPr>
              <a:t>: </a:t>
            </a:r>
          </a:p>
          <a:p>
            <a:pPr marL="171450" indent="-171450">
              <a:buFont typeface="Arial"/>
              <a:buChar char="•"/>
              <a:defRPr/>
            </a:pPr>
            <a:r>
              <a:rPr lang="en-US" dirty="0" smtClean="0">
                <a:latin typeface="Calibri" charset="0"/>
              </a:rPr>
              <a:t>Content community (video sharing) </a:t>
            </a:r>
          </a:p>
          <a:p>
            <a:pPr marL="171450" indent="-171450">
              <a:buFont typeface="Arial"/>
              <a:buChar char="•"/>
              <a:defRPr/>
            </a:pPr>
            <a:r>
              <a:rPr lang="en-US" dirty="0" smtClean="0">
                <a:latin typeface="Calibri" charset="0"/>
              </a:rPr>
              <a:t>Skins (location, event)</a:t>
            </a:r>
          </a:p>
          <a:p>
            <a:pPr marL="171450" indent="-171450">
              <a:buFont typeface="Arial"/>
              <a:buChar char="•"/>
              <a:defRPr/>
            </a:pPr>
            <a:r>
              <a:rPr lang="en-US" dirty="0" smtClean="0">
                <a:latin typeface="Calibri" charset="0"/>
              </a:rPr>
              <a:t>Not good for reference, returning later</a:t>
            </a:r>
          </a:p>
          <a:p>
            <a:pPr marL="171450" indent="-171450">
              <a:buFont typeface="Arial"/>
              <a:buChar char="•"/>
              <a:defRPr/>
            </a:pPr>
            <a:r>
              <a:rPr lang="en-US" dirty="0" smtClean="0">
                <a:latin typeface="Calibri" charset="0"/>
              </a:rPr>
              <a:t>Can take/download screenshots, so posts don’t completely “disappear”</a:t>
            </a:r>
          </a:p>
          <a:p>
            <a:pPr>
              <a:buFont typeface="Calibri" charset="0"/>
              <a:buNone/>
              <a:defRPr/>
            </a:pPr>
            <a:endParaRPr lang="en-US" dirty="0" smtClean="0">
              <a:latin typeface="Calibri" charset="0"/>
            </a:endParaRPr>
          </a:p>
          <a:p>
            <a:pPr>
              <a:buFont typeface="Calibri" charset="0"/>
              <a:buNone/>
              <a:defRPr/>
            </a:pPr>
            <a:r>
              <a:rPr lang="en-US" dirty="0" err="1" smtClean="0">
                <a:latin typeface="Calibri" charset="0"/>
              </a:rPr>
              <a:t>Pinterest</a:t>
            </a:r>
            <a:r>
              <a:rPr lang="en-US" dirty="0" smtClean="0">
                <a:latin typeface="Calibri" charset="0"/>
              </a:rPr>
              <a:t>:</a:t>
            </a:r>
          </a:p>
          <a:p>
            <a:pPr marL="171450" indent="-171450">
              <a:buFont typeface="Arial"/>
              <a:buChar char="•"/>
              <a:defRPr/>
            </a:pPr>
            <a:r>
              <a:rPr lang="en-US" dirty="0" smtClean="0">
                <a:latin typeface="Calibri" charset="0"/>
              </a:rPr>
              <a:t>Content community (photo sharing)</a:t>
            </a:r>
          </a:p>
          <a:p>
            <a:pPr marL="171450" indent="-171450">
              <a:buFont typeface="Arial"/>
              <a:buChar char="•"/>
              <a:defRPr/>
            </a:pPr>
            <a:r>
              <a:rPr lang="en-US" dirty="0" smtClean="0">
                <a:latin typeface="Calibri" charset="0"/>
              </a:rPr>
              <a:t>Boards grouped thematically</a:t>
            </a:r>
          </a:p>
          <a:p>
            <a:pPr>
              <a:buFont typeface="Calibri" charset="0"/>
              <a:buNone/>
              <a:defRPr/>
            </a:pPr>
            <a:endParaRPr lang="en-US" dirty="0" smtClean="0">
              <a:latin typeface="Calibri" charset="0"/>
            </a:endParaRPr>
          </a:p>
          <a:p>
            <a:pPr>
              <a:buFont typeface="Calibri" charset="0"/>
              <a:buNone/>
              <a:defRPr/>
            </a:pPr>
            <a:r>
              <a:rPr lang="en-US" dirty="0" err="1" smtClean="0">
                <a:latin typeface="Calibri" charset="0"/>
              </a:rPr>
              <a:t>Shapr</a:t>
            </a:r>
            <a:r>
              <a:rPr lang="en-US" dirty="0" smtClean="0">
                <a:latin typeface="Calibri" charset="0"/>
              </a:rPr>
              <a:t>:</a:t>
            </a:r>
          </a:p>
          <a:p>
            <a:pPr marL="171450" indent="-171450">
              <a:buFont typeface="Arial"/>
              <a:buChar char="•"/>
              <a:defRPr/>
            </a:pPr>
            <a:r>
              <a:rPr lang="en-US" dirty="0" smtClean="0">
                <a:latin typeface="Calibri" charset="0"/>
              </a:rPr>
              <a:t>Social networking </a:t>
            </a:r>
            <a:r>
              <a:rPr lang="mr-IN" dirty="0" smtClean="0">
                <a:latin typeface="Calibri" charset="0"/>
              </a:rPr>
              <a:t>–</a:t>
            </a:r>
            <a:r>
              <a:rPr lang="en-US" dirty="0" smtClean="0">
                <a:latin typeface="Calibri" charset="0"/>
              </a:rPr>
              <a:t> professional</a:t>
            </a:r>
          </a:p>
          <a:p>
            <a:pPr marL="171450" indent="-171450">
              <a:buFont typeface="Arial"/>
              <a:buChar char="•"/>
              <a:defRPr/>
            </a:pPr>
            <a:r>
              <a:rPr lang="en-US" dirty="0" smtClean="0">
                <a:latin typeface="Calibri" charset="0"/>
              </a:rPr>
              <a:t>Based on online dating model</a:t>
            </a:r>
          </a:p>
          <a:p>
            <a:pPr marL="171450" indent="-171450">
              <a:buFont typeface="Arial"/>
              <a:buChar char="•"/>
              <a:defRPr/>
            </a:pPr>
            <a:r>
              <a:rPr lang="en-US" dirty="0" smtClean="0">
                <a:latin typeface="Calibri" charset="0"/>
              </a:rPr>
              <a:t>Swipe right to show interest; swipe left to pass</a:t>
            </a:r>
          </a:p>
          <a:p>
            <a:pPr marL="171450" indent="-171450">
              <a:buFont typeface="Arial"/>
              <a:buChar char="•"/>
              <a:defRPr/>
            </a:pPr>
            <a:r>
              <a:rPr lang="en-US" dirty="0" smtClean="0">
                <a:latin typeface="Calibri" charset="0"/>
              </a:rPr>
              <a:t>Professional networking goals</a:t>
            </a:r>
          </a:p>
          <a:p>
            <a:pPr>
              <a:buFont typeface="Calibri" charset="0"/>
              <a:buNone/>
              <a:defRPr/>
            </a:pPr>
            <a:endParaRPr lang="en-US" dirty="0" smtClean="0">
              <a:latin typeface="Calibri" charset="0"/>
            </a:endParaRPr>
          </a:p>
          <a:p>
            <a:pPr>
              <a:buFont typeface="Calibri" charset="0"/>
              <a:buNone/>
              <a:defRPr/>
            </a:pPr>
            <a:endParaRPr lang="en-US" dirty="0" smtClean="0">
              <a:latin typeface="Calibri" charset="0"/>
            </a:endParaRPr>
          </a:p>
          <a:p>
            <a:pPr>
              <a:buFont typeface="Calibri" charset="0"/>
              <a:buNone/>
              <a:defRPr/>
            </a:pPr>
            <a:endParaRPr lang="en-US" dirty="0">
              <a:latin typeface="Calibri" charset="0"/>
            </a:endParaRP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BF4EC92-E2B8-0B4A-9E96-AD7701CFCC63}" type="slidenum">
              <a:rPr lang="en-US" sz="1200">
                <a:latin typeface="Calibri" charset="0"/>
                <a:cs typeface="Arial" charset="0"/>
              </a:rPr>
              <a:pPr/>
              <a:t>12</a:t>
            </a:fld>
            <a:endParaRPr lang="en-US" sz="1200"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>
              <a:buFontTx/>
              <a:buChar char="•"/>
            </a:pPr>
            <a:r>
              <a:rPr lang="en-US" dirty="0">
                <a:latin typeface="Calibri" charset="0"/>
              </a:rPr>
              <a:t>Brings all social media together to streamline posting</a:t>
            </a:r>
          </a:p>
          <a:p>
            <a:pPr marL="171450" indent="-171450">
              <a:buFontTx/>
              <a:buChar char="•"/>
            </a:pPr>
            <a:r>
              <a:rPr lang="en-US" dirty="0">
                <a:latin typeface="Calibri" charset="0"/>
              </a:rPr>
              <a:t>Free subscription:  3 social media outlets with one post</a:t>
            </a:r>
          </a:p>
          <a:p>
            <a:pPr marL="171450" indent="-171450">
              <a:buFontTx/>
              <a:buChar char="•"/>
            </a:pPr>
            <a:r>
              <a:rPr lang="en-US" dirty="0">
                <a:latin typeface="Calibri" charset="0"/>
              </a:rPr>
              <a:t>Paid subscription:  10+  social media outlets with one post (https://</a:t>
            </a:r>
            <a:r>
              <a:rPr lang="en-US" dirty="0" err="1">
                <a:latin typeface="Calibri" charset="0"/>
              </a:rPr>
              <a:t>hootsuite.com</a:t>
            </a:r>
            <a:r>
              <a:rPr lang="en-US" dirty="0">
                <a:latin typeface="Calibri" charset="0"/>
              </a:rPr>
              <a:t>/plans for pricing, </a:t>
            </a:r>
            <a:r>
              <a:rPr lang="en-US" dirty="0" smtClean="0">
                <a:latin typeface="Calibri" charset="0"/>
              </a:rPr>
              <a:t>$29</a:t>
            </a:r>
            <a:r>
              <a:rPr lang="en-US" dirty="0">
                <a:latin typeface="Calibri" charset="0"/>
              </a:rPr>
              <a:t>/</a:t>
            </a:r>
            <a:r>
              <a:rPr lang="en-US" dirty="0" err="1">
                <a:latin typeface="Calibri" charset="0"/>
              </a:rPr>
              <a:t>mo</a:t>
            </a:r>
            <a:r>
              <a:rPr lang="en-US" dirty="0">
                <a:latin typeface="Calibri" charset="0"/>
              </a:rPr>
              <a:t>+)</a:t>
            </a:r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06F53D2-34A2-8942-B7EF-E1340F4E3341}" type="slidenum">
              <a:rPr lang="en-US" sz="1200">
                <a:latin typeface="Calibri" charset="0"/>
                <a:cs typeface="Arial" charset="0"/>
              </a:rPr>
              <a:pPr/>
              <a:t>13</a:t>
            </a:fld>
            <a:endParaRPr lang="en-US" sz="1200"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 typeface="Calibri" charset="0"/>
              <a:buNone/>
            </a:pPr>
            <a:r>
              <a:rPr lang="en-US" dirty="0">
                <a:latin typeface="Calibri" charset="0"/>
              </a:rPr>
              <a:t>Check Facebook, LinkedIn, </a:t>
            </a:r>
            <a:r>
              <a:rPr lang="en-US" dirty="0" smtClean="0">
                <a:latin typeface="Calibri" charset="0"/>
              </a:rPr>
              <a:t>Twitter for earlier</a:t>
            </a:r>
            <a:r>
              <a:rPr lang="en-US" baseline="0" dirty="0" smtClean="0">
                <a:latin typeface="Calibri" charset="0"/>
              </a:rPr>
              <a:t> group post </a:t>
            </a:r>
            <a:r>
              <a:rPr lang="mr-IN" baseline="0" dirty="0" smtClean="0">
                <a:latin typeface="Calibri" charset="0"/>
              </a:rPr>
              <a:t>–</a:t>
            </a:r>
            <a:r>
              <a:rPr lang="en-US" baseline="0" dirty="0" smtClean="0">
                <a:latin typeface="Calibri" charset="0"/>
              </a:rPr>
              <a:t> accept new “friends” in FB</a:t>
            </a:r>
            <a:endParaRPr lang="en-US" dirty="0">
              <a:latin typeface="Calibri" charset="0"/>
            </a:endParaRPr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444F226-340D-AC44-A03D-89F5C2C9F843}" type="slidenum">
              <a:rPr lang="en-US" sz="1200">
                <a:latin typeface="Calibri" charset="0"/>
                <a:cs typeface="Arial" charset="0"/>
              </a:rPr>
              <a:pPr/>
              <a:t>14</a:t>
            </a:fld>
            <a:endParaRPr lang="en-US" sz="1200"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z="1800">
              <a:latin typeface="Calibri" charset="0"/>
            </a:endParaRPr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A7E4056-B6F7-A746-94C6-A6F81702C0BF}" type="slidenum">
              <a:rPr lang="en-US" sz="1200">
                <a:latin typeface="Calibri" charset="0"/>
                <a:cs typeface="Arial" charset="0"/>
              </a:rPr>
              <a:pPr/>
              <a:t>15</a:t>
            </a:fld>
            <a:endParaRPr lang="en-US" sz="1200"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Calibri" charset="0"/>
              </a:rPr>
              <a:t>Example:  class schedule now available &amp; provide direct link.</a:t>
            </a:r>
          </a:p>
          <a:p>
            <a:pPr>
              <a:buFontTx/>
              <a:buChar char="•"/>
            </a:pPr>
            <a:r>
              <a:rPr lang="en-US">
                <a:latin typeface="Calibri" charset="0"/>
              </a:rPr>
              <a:t>Similar to emails or direct mail. </a:t>
            </a:r>
          </a:p>
          <a:p>
            <a:pPr>
              <a:buFontTx/>
              <a:buChar char="•"/>
            </a:pPr>
            <a:r>
              <a:rPr lang="en-US">
                <a:latin typeface="Calibri" charset="0"/>
              </a:rPr>
              <a:t>No response expected.</a:t>
            </a:r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6215AB3-3D3A-4549-AD31-C068DD10EC76}" type="slidenum">
              <a:rPr lang="en-US" sz="1200">
                <a:latin typeface="Calibri" charset="0"/>
                <a:cs typeface="Arial" charset="0"/>
              </a:rPr>
              <a:pPr/>
              <a:t>16</a:t>
            </a:fld>
            <a:endParaRPr lang="en-US" sz="1200"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  <a:defRPr/>
            </a:pPr>
            <a:r>
              <a:rPr lang="en-US" dirty="0" smtClean="0"/>
              <a:t>Share information/articles/videos about teaching and learning, conferences, webinars, job opportunities, etc.</a:t>
            </a:r>
          </a:p>
          <a:p>
            <a:pPr marL="171450" indent="-171450">
              <a:buFont typeface="Arial"/>
              <a:buChar char="•"/>
              <a:defRPr/>
            </a:pPr>
            <a:r>
              <a:rPr lang="en-US" dirty="0" smtClean="0"/>
              <a:t>Pose questions for colleagues to ponder and answer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91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96E36FD-D45E-584F-BF25-FD3B5F66D0BB}" type="slidenum">
              <a:rPr lang="en-US" sz="1200">
                <a:latin typeface="Calibri" charset="0"/>
                <a:cs typeface="Arial" charset="0"/>
              </a:rPr>
              <a:pPr/>
              <a:t>17</a:t>
            </a:fld>
            <a:endParaRPr lang="en-US" sz="1200"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 typeface="Arial"/>
              <a:buNone/>
              <a:defRPr/>
            </a:pPr>
            <a:r>
              <a:rPr lang="en-US" altLang="en-US" dirty="0" smtClean="0"/>
              <a:t>Examples:  What classes would you like to see offered by [school]?  What is one new idea you learned from today’s guest speaker [in class]?</a:t>
            </a:r>
          </a:p>
          <a:p>
            <a:pPr marL="171450" indent="-171450">
              <a:buFont typeface="Arial"/>
              <a:buChar char="•"/>
              <a:defRPr/>
            </a:pPr>
            <a:r>
              <a:rPr lang="en-US" dirty="0" smtClean="0">
                <a:latin typeface="Calibri" charset="0"/>
              </a:rPr>
              <a:t>This </a:t>
            </a:r>
            <a:r>
              <a:rPr lang="en-US" dirty="0">
                <a:latin typeface="Calibri" charset="0"/>
              </a:rPr>
              <a:t>is what makes social media truly unique—it’s the two-way </a:t>
            </a:r>
            <a:r>
              <a:rPr lang="en-US" dirty="0" smtClean="0">
                <a:latin typeface="Calibri" charset="0"/>
              </a:rPr>
              <a:t>conversation</a:t>
            </a:r>
          </a:p>
          <a:p>
            <a:pPr marL="171450" indent="-171450">
              <a:buFont typeface="Arial"/>
              <a:buChar char="•"/>
              <a:defRPr/>
            </a:pPr>
            <a:r>
              <a:rPr lang="en-US" dirty="0" smtClean="0">
                <a:latin typeface="Calibri" charset="0"/>
              </a:rPr>
              <a:t>Users react to each other, engage in conversation</a:t>
            </a:r>
            <a:endParaRPr lang="en-US" dirty="0">
              <a:latin typeface="Calibri" charset="0"/>
            </a:endParaRPr>
          </a:p>
        </p:txBody>
      </p:sp>
      <p:sp>
        <p:nvSpPr>
          <p:cNvPr id="512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658BB86-29FB-FF46-AE2A-4D47401B0BD4}" type="slidenum">
              <a:rPr lang="en-US" sz="1200">
                <a:latin typeface="Calibri" charset="0"/>
                <a:cs typeface="Arial" charset="0"/>
              </a:rPr>
              <a:pPr/>
              <a:t>18</a:t>
            </a:fld>
            <a:endParaRPr lang="en-US" sz="1200"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325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Calibri" charset="0"/>
              </a:rPr>
              <a:t>Examples:  Test dates; all-campus events (e.g. clubs); fundraisers</a:t>
            </a:r>
          </a:p>
          <a:p>
            <a:pPr>
              <a:buFontTx/>
              <a:buChar char="•"/>
            </a:pPr>
            <a:r>
              <a:rPr lang="en-US">
                <a:latin typeface="Calibri" charset="0"/>
              </a:rPr>
              <a:t>creates a reminder</a:t>
            </a:r>
          </a:p>
          <a:p>
            <a:pPr>
              <a:buFontTx/>
              <a:buChar char="•"/>
            </a:pPr>
            <a:r>
              <a:rPr lang="en-US">
                <a:latin typeface="Calibri" charset="0"/>
              </a:rPr>
              <a:t>can export item and add to calendar</a:t>
            </a:r>
          </a:p>
          <a:p>
            <a:pPr>
              <a:buFontTx/>
              <a:buChar char="•"/>
            </a:pPr>
            <a:r>
              <a:rPr lang="en-US">
                <a:latin typeface="Calibri" charset="0"/>
              </a:rPr>
              <a:t>Indicate interest (which shows to those connected to you)</a:t>
            </a:r>
          </a:p>
          <a:p>
            <a:pPr>
              <a:buFontTx/>
              <a:buChar char="•"/>
            </a:pPr>
            <a:r>
              <a:rPr lang="en-US">
                <a:latin typeface="Calibri" charset="0"/>
              </a:rPr>
              <a:t>easy to share with others</a:t>
            </a:r>
          </a:p>
          <a:p>
            <a:pPr>
              <a:buFontTx/>
              <a:buChar char="•"/>
            </a:pPr>
            <a:r>
              <a:rPr lang="en-US">
                <a:latin typeface="Calibri" charset="0"/>
              </a:rPr>
              <a:t>can participate in discussions about event</a:t>
            </a:r>
          </a:p>
          <a:p>
            <a:pPr>
              <a:buFontTx/>
              <a:buChar char="•"/>
            </a:pPr>
            <a:endParaRPr lang="en-US">
              <a:latin typeface="Calibri" charset="0"/>
            </a:endParaRPr>
          </a:p>
          <a:p>
            <a:r>
              <a:rPr lang="en-US">
                <a:latin typeface="Calibri" charset="0"/>
              </a:rPr>
              <a:t>What are the benefits of sending out this information through social media rather than email?  Should you send both?</a:t>
            </a:r>
          </a:p>
        </p:txBody>
      </p:sp>
      <p:sp>
        <p:nvSpPr>
          <p:cNvPr id="532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E087DB3-AA85-D14C-8D8F-85E4954AAC56}" type="slidenum">
              <a:rPr lang="en-US" sz="1200">
                <a:latin typeface="Calibri" charset="0"/>
                <a:cs typeface="Arial" charset="0"/>
              </a:rPr>
              <a:pPr/>
              <a:t>19</a:t>
            </a:fld>
            <a:endParaRPr lang="en-US" sz="1200"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529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Calibri" charset="0"/>
              </a:rPr>
              <a:t>Examples:  Student graduates/diploma recipients; scholarship recipients; teacher of the year (or award recipient)</a:t>
            </a:r>
          </a:p>
          <a:p>
            <a:pPr>
              <a:buFontTx/>
              <a:buChar char="•"/>
            </a:pPr>
            <a:r>
              <a:rPr lang="en-US">
                <a:latin typeface="Calibri" charset="0"/>
              </a:rPr>
              <a:t>Important to get subject’s permission</a:t>
            </a:r>
          </a:p>
          <a:p>
            <a:pPr>
              <a:buFontTx/>
              <a:buChar char="•"/>
            </a:pPr>
            <a:r>
              <a:rPr lang="en-US">
                <a:latin typeface="Calibri" charset="0"/>
              </a:rPr>
              <a:t>Can highlight student achievement, faculty awards and honors, agency kudos (e.g. Best Place to Work </a:t>
            </a:r>
            <a:r>
              <a:rPr lang="mr-IN">
                <a:latin typeface="Mangal" charset="0"/>
              </a:rPr>
              <a:t>…</a:t>
            </a:r>
            <a:r>
              <a:rPr lang="en-US">
                <a:latin typeface="Calibri" charset="0"/>
              </a:rPr>
              <a:t>)</a:t>
            </a:r>
          </a:p>
          <a:p>
            <a:endParaRPr lang="en-US">
              <a:latin typeface="Calibri" charset="0"/>
            </a:endParaRPr>
          </a:p>
          <a:p>
            <a:r>
              <a:rPr lang="en-US">
                <a:latin typeface="Calibri" charset="0"/>
              </a:rPr>
              <a:t>https://www.sccollege.edu/stories/Pages </a:t>
            </a:r>
          </a:p>
        </p:txBody>
      </p:sp>
      <p:sp>
        <p:nvSpPr>
          <p:cNvPr id="552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714C16D-5DA9-DF4E-BFC1-31614F976FCE}" type="slidenum">
              <a:rPr lang="en-US" sz="1200">
                <a:latin typeface="Calibri" charset="0"/>
                <a:cs typeface="Arial" charset="0"/>
              </a:rPr>
              <a:pPr/>
              <a:t>20</a:t>
            </a:fld>
            <a:endParaRPr lang="en-US" sz="1200"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1800" dirty="0" smtClean="0">
                <a:latin typeface="Calibri" charset="0"/>
              </a:rPr>
              <a:t>If you’re already tech savvy about social media, come back for Part II</a:t>
            </a:r>
            <a:endParaRPr lang="en-US" sz="1800" dirty="0">
              <a:latin typeface="Calibri" charset="0"/>
            </a:endParaRP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89529F6-FA9E-354C-A678-68A100E1020E}" type="slidenum">
              <a:rPr lang="en-US" sz="1200">
                <a:latin typeface="Calibri" charset="0"/>
                <a:cs typeface="Arial" charset="0"/>
              </a:rPr>
              <a:pPr/>
              <a:t>2</a:t>
            </a:fld>
            <a:endParaRPr lang="en-US" sz="1200"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734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Calibri" charset="0"/>
              </a:rPr>
              <a:t>Examples:  Which of the following career paths </a:t>
            </a:r>
            <a:r>
              <a:rPr lang="mr-IN">
                <a:latin typeface="Mangal" charset="0"/>
              </a:rPr>
              <a:t>–</a:t>
            </a:r>
            <a:r>
              <a:rPr lang="en-US">
                <a:latin typeface="Calibri" charset="0"/>
              </a:rPr>
              <a:t> or certificate programs - are you most interested in?</a:t>
            </a:r>
          </a:p>
          <a:p>
            <a:pPr>
              <a:buFontTx/>
              <a:buChar char="•"/>
            </a:pPr>
            <a:r>
              <a:rPr lang="en-US">
                <a:latin typeface="Calibri" charset="0"/>
              </a:rPr>
              <a:t>Instantaneous results </a:t>
            </a:r>
            <a:r>
              <a:rPr lang="mr-IN">
                <a:latin typeface="Calibri" charset="0"/>
              </a:rPr>
              <a:t>–</a:t>
            </a:r>
            <a:r>
              <a:rPr lang="en-US">
                <a:latin typeface="Calibri" charset="0"/>
              </a:rPr>
              <a:t> get quick feedback from users</a:t>
            </a:r>
          </a:p>
          <a:p>
            <a:pPr>
              <a:buFontTx/>
              <a:buChar char="•"/>
            </a:pPr>
            <a:r>
              <a:rPr lang="en-US">
                <a:latin typeface="Calibri" charset="0"/>
              </a:rPr>
              <a:t>Instagram polls disappear after 24 hours in story</a:t>
            </a:r>
          </a:p>
          <a:p>
            <a:pPr>
              <a:buFontTx/>
              <a:buChar char="•"/>
            </a:pPr>
            <a:r>
              <a:rPr lang="en-US">
                <a:latin typeface="Calibri" charset="0"/>
              </a:rPr>
              <a:t>Facebook polls permanent (but may not show in feed after initial responses)</a:t>
            </a:r>
          </a:p>
        </p:txBody>
      </p:sp>
      <p:sp>
        <p:nvSpPr>
          <p:cNvPr id="573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E49995B-863F-3647-83D0-E0FD797A8B07}" type="slidenum">
              <a:rPr lang="en-US" sz="1200">
                <a:latin typeface="Calibri" charset="0"/>
                <a:cs typeface="Arial" charset="0"/>
              </a:rPr>
              <a:pPr/>
              <a:t>21</a:t>
            </a:fld>
            <a:endParaRPr lang="en-US" sz="1200"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/>
              <a:buNone/>
              <a:defRPr/>
            </a:pPr>
            <a:r>
              <a:rPr lang="en-US" altLang="en-US" dirty="0" smtClean="0"/>
              <a:t>Can engage in discussion or just serve as announcements</a:t>
            </a:r>
          </a:p>
          <a:p>
            <a:pPr marL="171450" indent="-171450">
              <a:buFont typeface="Arial"/>
              <a:buChar char="•"/>
              <a:defRPr/>
            </a:pPr>
            <a:r>
              <a:rPr lang="en-US" altLang="en-US" dirty="0" smtClean="0"/>
              <a:t>Inspirational messages (filler)</a:t>
            </a:r>
          </a:p>
          <a:p>
            <a:pPr marL="171450" indent="-171450">
              <a:buFont typeface="Arial"/>
              <a:buChar char="•"/>
              <a:defRPr/>
            </a:pPr>
            <a:r>
              <a:rPr lang="en-US" altLang="en-US" dirty="0" smtClean="0"/>
              <a:t>Throwback Thursdays on FB </a:t>
            </a:r>
            <a:r>
              <a:rPr lang="mr-IN" dirty="0" smtClean="0">
                <a:latin typeface="Calibri" charset="0"/>
              </a:rPr>
              <a:t>–</a:t>
            </a:r>
            <a:r>
              <a:rPr lang="en-US" dirty="0" smtClean="0">
                <a:latin typeface="Calibri" charset="0"/>
              </a:rPr>
              <a:t> photo from past @ school to spark conversation?</a:t>
            </a:r>
            <a:endParaRPr lang="en-US" dirty="0" smtClean="0"/>
          </a:p>
          <a:p>
            <a:pPr marL="171450" indent="-171450">
              <a:buFont typeface="Arial"/>
              <a:buChar char="•"/>
              <a:defRPr/>
            </a:pPr>
            <a:r>
              <a:rPr lang="en-US" altLang="en-US" dirty="0" smtClean="0"/>
              <a:t>Photos around campus; classroom activity (see it, don’t just read about)</a:t>
            </a:r>
          </a:p>
          <a:p>
            <a:pPr marL="171450" indent="-171450">
              <a:buFont typeface="Arial"/>
              <a:buChar char="•"/>
              <a:defRPr/>
            </a:pPr>
            <a:endParaRPr lang="en-US" dirty="0" smtClean="0">
              <a:latin typeface="Calibri" charset="0"/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593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D262B3F-D16E-0447-80C7-7F49B22D9858}" type="slidenum">
              <a:rPr lang="en-US" sz="1200">
                <a:latin typeface="Calibri" charset="0"/>
                <a:cs typeface="Arial" charset="0"/>
              </a:rPr>
              <a:pPr/>
              <a:t>22</a:t>
            </a:fld>
            <a:endParaRPr lang="en-US" sz="1200"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270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1800" dirty="0" smtClean="0">
                <a:latin typeface="Calibri" charset="0"/>
              </a:rPr>
              <a:t>If you would like a more in-depth workshop tailored to your agency or region, have an administrator contact OTAN directly</a:t>
            </a:r>
            <a:r>
              <a:rPr lang="en-US" sz="1800" baseline="0" dirty="0" smtClean="0">
                <a:latin typeface="Calibri" charset="0"/>
              </a:rPr>
              <a:t> with a request.  (Must be WIOA-funded)</a:t>
            </a:r>
          </a:p>
          <a:p>
            <a:endParaRPr lang="en-US" sz="1800" baseline="0" dirty="0" smtClean="0">
              <a:latin typeface="Calibri" charset="0"/>
            </a:endParaRPr>
          </a:p>
        </p:txBody>
      </p:sp>
      <p:sp>
        <p:nvSpPr>
          <p:cNvPr id="727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C484195-BB74-3A40-9F4F-B72049E66726}" type="slidenum">
              <a:rPr lang="en-US" sz="1200">
                <a:latin typeface="Calibri" charset="0"/>
                <a:cs typeface="Arial" charset="0"/>
              </a:rPr>
              <a:pPr/>
              <a:t>23</a:t>
            </a:fld>
            <a:endParaRPr lang="en-US" sz="1200"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Calibri" charset="0"/>
              </a:rPr>
              <a:t>Check Facebook, LinkedIn, Twitter for earlier</a:t>
            </a:r>
            <a:r>
              <a:rPr lang="en-US" baseline="0" dirty="0" smtClean="0">
                <a:latin typeface="Calibri" charset="0"/>
              </a:rPr>
              <a:t> group post </a:t>
            </a:r>
            <a:r>
              <a:rPr lang="mr-IN" baseline="0" dirty="0" smtClean="0">
                <a:latin typeface="Calibri" charset="0"/>
              </a:rPr>
              <a:t>–</a:t>
            </a:r>
            <a:r>
              <a:rPr lang="en-US" baseline="0" dirty="0" smtClean="0">
                <a:latin typeface="Calibri" charset="0"/>
              </a:rPr>
              <a:t> accept new “friends” in FB</a:t>
            </a:r>
            <a:endParaRPr lang="en-US" dirty="0" smtClean="0">
              <a:latin typeface="Calibri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DF32A2-9633-8B44-8334-2CF498DE1001}" type="slidenum">
              <a:rPr lang="en-US" altLang="en-US" smtClean="0"/>
              <a:pPr/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661928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/>
              <a:buNone/>
              <a:defRPr/>
            </a:pPr>
            <a:r>
              <a:rPr lang="en-US" dirty="0" smtClean="0"/>
              <a:t>[5 min]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US" dirty="0" smtClean="0"/>
              <a:t>What is the purpose?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US" dirty="0" smtClean="0"/>
              <a:t>Who is the audience?</a:t>
            </a:r>
            <a:br>
              <a:rPr lang="en-US" dirty="0" smtClean="0"/>
            </a:br>
            <a:endParaRPr lang="en-US" dirty="0" smtClean="0"/>
          </a:p>
          <a:p>
            <a:pPr marL="285750" indent="-285750">
              <a:buFont typeface="Arial"/>
              <a:buChar char="•"/>
              <a:defRPr/>
            </a:pPr>
            <a:r>
              <a:rPr lang="en-US" dirty="0" smtClean="0"/>
              <a:t>Is the message effective?  </a:t>
            </a:r>
            <a:br>
              <a:rPr lang="en-US" dirty="0" smtClean="0"/>
            </a:br>
            <a:r>
              <a:rPr lang="en-US" dirty="0" smtClean="0"/>
              <a:t>Why or why not?</a:t>
            </a:r>
            <a:br>
              <a:rPr lang="en-US" dirty="0" smtClean="0"/>
            </a:br>
            <a:endParaRPr lang="en-US" dirty="0" smtClean="0"/>
          </a:p>
          <a:p>
            <a:pPr marL="285750" indent="-285750">
              <a:buFont typeface="Arial"/>
              <a:buChar char="•"/>
              <a:defRPr/>
            </a:pPr>
            <a:r>
              <a:rPr lang="en-US" dirty="0" smtClean="0"/>
              <a:t>Is there a call to action?  </a:t>
            </a:r>
            <a:br>
              <a:rPr lang="en-US" dirty="0" smtClean="0"/>
            </a:br>
            <a:r>
              <a:rPr lang="en-US" dirty="0" smtClean="0"/>
              <a:t>If so, what is it?  </a:t>
            </a:r>
            <a:br>
              <a:rPr lang="en-US" dirty="0" smtClean="0"/>
            </a:br>
            <a:r>
              <a:rPr lang="en-US" dirty="0" smtClean="0"/>
              <a:t>If not, should there be?  </a:t>
            </a:r>
            <a:br>
              <a:rPr lang="en-US" dirty="0" smtClean="0"/>
            </a:br>
            <a:r>
              <a:rPr lang="en-US" dirty="0" smtClean="0"/>
              <a:t>What should it be?</a:t>
            </a:r>
            <a:br>
              <a:rPr lang="en-US" dirty="0" smtClean="0"/>
            </a:br>
            <a:endParaRPr lang="en-US" dirty="0" smtClean="0"/>
          </a:p>
          <a:p>
            <a:pPr marL="285750" indent="-285750">
              <a:buFont typeface="Arial"/>
              <a:buChar char="•"/>
              <a:defRPr/>
            </a:pPr>
            <a:r>
              <a:rPr lang="en-US" dirty="0" smtClean="0"/>
              <a:t>Are </a:t>
            </a:r>
            <a:r>
              <a:rPr lang="en-US" dirty="0" err="1" smtClean="0"/>
              <a:t>hashtags</a:t>
            </a:r>
            <a:r>
              <a:rPr lang="en-US" dirty="0" smtClean="0"/>
              <a:t> used effectively?  Would you add any?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624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7A90C29-457E-E24C-BD54-5CCE325EB2DC}" type="slidenum">
              <a:rPr lang="en-US" sz="1200">
                <a:latin typeface="Calibri" charset="0"/>
                <a:cs typeface="Arial" charset="0"/>
              </a:rPr>
              <a:pPr/>
              <a:t>25</a:t>
            </a:fld>
            <a:endParaRPr lang="en-US" sz="1200"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Calibri" charset="0"/>
              <a:buNone/>
            </a:pPr>
            <a:r>
              <a:rPr lang="en-US" dirty="0" smtClean="0">
                <a:latin typeface="Calibri" charset="0"/>
              </a:rPr>
              <a:t>Handout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mr-IN" baseline="0" dirty="0" smtClean="0">
                <a:latin typeface="Calibri" charset="0"/>
              </a:rPr>
              <a:t>–</a:t>
            </a:r>
            <a:r>
              <a:rPr lang="en-US" baseline="0" dirty="0" smtClean="0">
                <a:latin typeface="Calibri" charset="0"/>
              </a:rPr>
              <a:t> p. 1:  Evaluate social media postings.  Would you edit/change anything?</a:t>
            </a:r>
            <a:endParaRPr lang="en-US" dirty="0">
              <a:latin typeface="Calibri" charset="0"/>
            </a:endParaRP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E985BEC-051A-EF46-AB5E-71D062A8360C}" type="slidenum">
              <a:rPr lang="en-US" sz="1200">
                <a:latin typeface="Calibri" charset="0"/>
                <a:cs typeface="Arial" charset="0"/>
              </a:rPr>
              <a:pPr/>
              <a:t>26</a:t>
            </a:fld>
            <a:endParaRPr lang="en-US" sz="1200"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65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1800" dirty="0">
                <a:latin typeface="Calibri" charset="0"/>
              </a:rPr>
              <a:t>[5 min</a:t>
            </a:r>
            <a:r>
              <a:rPr lang="en-US" sz="1800" dirty="0" smtClean="0">
                <a:latin typeface="Calibri" charset="0"/>
              </a:rPr>
              <a:t>] </a:t>
            </a:r>
            <a:r>
              <a:rPr lang="mr-IN" sz="1800" dirty="0" smtClean="0">
                <a:latin typeface="Calibri" charset="0"/>
              </a:rPr>
              <a:t>–</a:t>
            </a:r>
            <a:r>
              <a:rPr lang="en-US" sz="1800" dirty="0" smtClean="0">
                <a:latin typeface="Calibri" charset="0"/>
              </a:rPr>
              <a:t> Existing Outreach/Marketing staff can build skills through your</a:t>
            </a:r>
            <a:r>
              <a:rPr lang="en-US" sz="1800" baseline="0" dirty="0" smtClean="0">
                <a:latin typeface="Calibri" charset="0"/>
              </a:rPr>
              <a:t> Adult Education classes.  Suggestion:  create a section for staff and give them release time for professional development</a:t>
            </a:r>
            <a:endParaRPr lang="en-US" sz="1800" dirty="0">
              <a:latin typeface="Calibri" charset="0"/>
            </a:endParaRPr>
          </a:p>
        </p:txBody>
      </p:sp>
      <p:sp>
        <p:nvSpPr>
          <p:cNvPr id="665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917ACE7-46DF-CC4C-90BE-814C911B6019}" type="slidenum">
              <a:rPr lang="en-US" sz="1200">
                <a:latin typeface="Calibri" charset="0"/>
                <a:cs typeface="Arial" charset="0"/>
              </a:rPr>
              <a:pPr/>
              <a:t>27</a:t>
            </a:fld>
            <a:endParaRPr lang="en-US" sz="1200"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Calibri" charset="0"/>
              <a:buNone/>
            </a:pPr>
            <a:r>
              <a:rPr lang="en-US" dirty="0" smtClean="0">
                <a:latin typeface="Calibri" charset="0"/>
              </a:rPr>
              <a:t>Handout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mr-IN" baseline="0" dirty="0" smtClean="0">
                <a:latin typeface="Calibri" charset="0"/>
              </a:rPr>
              <a:t>–</a:t>
            </a:r>
            <a:r>
              <a:rPr lang="en-US" baseline="0" dirty="0" smtClean="0">
                <a:latin typeface="Calibri" charset="0"/>
              </a:rPr>
              <a:t> p. 2:  Work with team or partner to brainstorm social media for your agency.</a:t>
            </a:r>
            <a:endParaRPr lang="en-US" dirty="0">
              <a:latin typeface="Calibri" charset="0"/>
            </a:endParaRP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E985BEC-051A-EF46-AB5E-71D062A8360C}" type="slidenum">
              <a:rPr lang="en-US" sz="1200">
                <a:latin typeface="Calibri" charset="0"/>
                <a:cs typeface="Arial" charset="0"/>
              </a:rPr>
              <a:pPr/>
              <a:t>28</a:t>
            </a:fld>
            <a:endParaRPr lang="en-US" sz="1200"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06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Calibri" charset="0"/>
              </a:rPr>
              <a:t>[10 min]</a:t>
            </a:r>
          </a:p>
          <a:p>
            <a:r>
              <a:rPr lang="en-US">
                <a:latin typeface="Calibri" charset="0"/>
              </a:rPr>
              <a:t>Report back and fill in where necessary</a:t>
            </a:r>
          </a:p>
        </p:txBody>
      </p:sp>
      <p:sp>
        <p:nvSpPr>
          <p:cNvPr id="706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47DA61C-42AC-354E-A8B6-F86709EB22E9}" type="slidenum">
              <a:rPr lang="en-US" sz="1200">
                <a:latin typeface="Calibri" charset="0"/>
                <a:cs typeface="Arial" charset="0"/>
              </a:rPr>
              <a:pPr/>
              <a:t>29</a:t>
            </a:fld>
            <a:endParaRPr lang="en-US" sz="1200"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270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1800" dirty="0" smtClean="0">
                <a:latin typeface="Calibri" charset="0"/>
              </a:rPr>
              <a:t>If you would like a more in-depth workshop tailored to your agency or region, have an administrator contact OTAN directly</a:t>
            </a:r>
            <a:r>
              <a:rPr lang="en-US" sz="1800" baseline="0" dirty="0" smtClean="0">
                <a:latin typeface="Calibri" charset="0"/>
              </a:rPr>
              <a:t> with a request.  (Must be WIOA-funded)</a:t>
            </a:r>
            <a:endParaRPr lang="en-US" sz="1800" dirty="0">
              <a:latin typeface="Calibri" charset="0"/>
            </a:endParaRPr>
          </a:p>
        </p:txBody>
      </p:sp>
      <p:sp>
        <p:nvSpPr>
          <p:cNvPr id="727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C484195-BB74-3A40-9F4F-B72049E66726}" type="slidenum">
              <a:rPr lang="en-US" sz="1200">
                <a:latin typeface="Calibri" charset="0"/>
                <a:cs typeface="Arial" charset="0"/>
              </a:rPr>
              <a:pPr/>
              <a:t>30</a:t>
            </a:fld>
            <a:endParaRPr lang="en-US" sz="1200"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>
              <a:buFont typeface="Calibri" charset="0"/>
              <a:buAutoNum type="arabicPeriod"/>
            </a:pPr>
            <a:r>
              <a:rPr lang="en-US" dirty="0">
                <a:latin typeface="Calibri" charset="0"/>
              </a:rPr>
              <a:t>Take group photo</a:t>
            </a:r>
          </a:p>
          <a:p>
            <a:pPr marL="228600" indent="-228600">
              <a:buFont typeface="Calibri" charset="0"/>
              <a:buAutoNum type="arabicPeriod"/>
            </a:pPr>
            <a:r>
              <a:rPr lang="en-US" dirty="0">
                <a:latin typeface="Calibri" charset="0"/>
              </a:rPr>
              <a:t>Collaboratively write post to promote Part II of workshop:</a:t>
            </a:r>
            <a:br>
              <a:rPr lang="en-US" dirty="0">
                <a:latin typeface="Calibri" charset="0"/>
              </a:rPr>
            </a:br>
            <a:r>
              <a:rPr lang="en-US" dirty="0">
                <a:latin typeface="Calibri" charset="0"/>
              </a:rPr>
              <a:t>- What should post say?  </a:t>
            </a:r>
            <a:br>
              <a:rPr lang="en-US" dirty="0">
                <a:latin typeface="Calibri" charset="0"/>
              </a:rPr>
            </a:br>
            <a:r>
              <a:rPr lang="en-US" dirty="0">
                <a:latin typeface="Calibri" charset="0"/>
              </a:rPr>
              <a:t>- Which </a:t>
            </a:r>
            <a:r>
              <a:rPr lang="en-US" dirty="0" err="1">
                <a:latin typeface="Calibri" charset="0"/>
              </a:rPr>
              <a:t>hashtags</a:t>
            </a:r>
            <a:r>
              <a:rPr lang="en-US" dirty="0">
                <a:latin typeface="Calibri" charset="0"/>
              </a:rPr>
              <a:t> should we include? (</a:t>
            </a:r>
            <a:r>
              <a:rPr lang="en-US" dirty="0" smtClean="0">
                <a:latin typeface="Calibri" charset="0"/>
              </a:rPr>
              <a:t>#RIVERSIDEAEP2018, </a:t>
            </a:r>
            <a:r>
              <a:rPr lang="en-US" dirty="0">
                <a:latin typeface="Calibri" charset="0"/>
              </a:rPr>
              <a:t>#</a:t>
            </a:r>
            <a:r>
              <a:rPr lang="en-US" dirty="0" err="1">
                <a:latin typeface="Calibri" charset="0"/>
              </a:rPr>
              <a:t>AdultEDU</a:t>
            </a:r>
            <a:r>
              <a:rPr lang="en-US" dirty="0">
                <a:latin typeface="Calibri" charset="0"/>
              </a:rPr>
              <a:t>)</a:t>
            </a:r>
          </a:p>
          <a:p>
            <a:pPr marL="228600" indent="-228600">
              <a:buFont typeface="Calibri" charset="0"/>
              <a:buAutoNum type="arabicPeriod"/>
            </a:pPr>
            <a:r>
              <a:rPr lang="en-US" dirty="0">
                <a:latin typeface="Calibri" charset="0"/>
              </a:rPr>
              <a:t>Use </a:t>
            </a:r>
            <a:r>
              <a:rPr lang="en-US" dirty="0" err="1">
                <a:latin typeface="Calibri" charset="0"/>
              </a:rPr>
              <a:t>Hootsuite</a:t>
            </a:r>
            <a:r>
              <a:rPr lang="en-US" dirty="0">
                <a:latin typeface="Calibri" charset="0"/>
              </a:rPr>
              <a:t> to post to Facebook, Twitter and LinkedIn (IG?</a:t>
            </a:r>
            <a:r>
              <a:rPr lang="en-US" dirty="0" smtClean="0">
                <a:latin typeface="Calibri" charset="0"/>
              </a:rPr>
              <a:t>)</a:t>
            </a:r>
          </a:p>
          <a:p>
            <a:pPr marL="228600" indent="-228600">
              <a:buFont typeface="Calibri" charset="0"/>
              <a:buAutoNum type="arabicPeriod"/>
            </a:pPr>
            <a:endParaRPr lang="en-US" dirty="0" smtClean="0">
              <a:latin typeface="Calibri" charset="0"/>
            </a:endParaRPr>
          </a:p>
          <a:p>
            <a:pPr>
              <a:defRPr/>
            </a:pPr>
            <a:r>
              <a:rPr lang="en-US" dirty="0" smtClean="0">
                <a:latin typeface="Calibri" charset="0"/>
              </a:rPr>
              <a:t>Promote:  </a:t>
            </a:r>
            <a:r>
              <a:rPr lang="en-US" dirty="0" smtClean="0">
                <a:latin typeface="Berlin Sans FB" charset="0"/>
              </a:rPr>
              <a:t>Part II (Session 20, 10:40-11:30, Imperial):</a:t>
            </a:r>
          </a:p>
          <a:p>
            <a:pPr lvl="1">
              <a:defRPr/>
            </a:pPr>
            <a:r>
              <a:rPr lang="en-US" dirty="0" smtClean="0"/>
              <a:t>Evaluate effective use of social media in Adult Education</a:t>
            </a:r>
          </a:p>
          <a:p>
            <a:pPr lvl="1">
              <a:defRPr/>
            </a:pPr>
            <a:r>
              <a:rPr lang="en-US" dirty="0" smtClean="0"/>
              <a:t>Begin developing a social media marketing plan </a:t>
            </a: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E985BEC-051A-EF46-AB5E-71D062A8360C}" type="slidenum">
              <a:rPr lang="en-US" sz="1200">
                <a:latin typeface="Calibri" charset="0"/>
                <a:cs typeface="Arial" charset="0"/>
              </a:rPr>
              <a:pPr/>
              <a:t>4</a:t>
            </a:fld>
            <a:endParaRPr lang="en-US" sz="1200"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Handout:  See back</a:t>
            </a:r>
            <a:r>
              <a:rPr lang="en-US" baseline="0" dirty="0" smtClean="0"/>
              <a:t> of cover page </a:t>
            </a:r>
            <a:r>
              <a:rPr lang="mr-IN" baseline="0" dirty="0" smtClean="0"/>
              <a:t>–</a:t>
            </a:r>
            <a:r>
              <a:rPr lang="en-US" baseline="0" dirty="0" smtClean="0"/>
              <a:t> add me on at least one app to follow along or participate!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DF32A2-9633-8B44-8334-2CF498DE1001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59310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Calibri" charset="0"/>
              </a:rPr>
              <a:t>How have we traditionally marketed our classes, programs and agencies?</a:t>
            </a:r>
          </a:p>
          <a:p>
            <a:pPr marL="628650" lvl="1" indent="-171450">
              <a:buFontTx/>
              <a:buChar char="•"/>
            </a:pPr>
            <a:r>
              <a:rPr lang="en-US">
                <a:latin typeface="Calibri" charset="0"/>
              </a:rPr>
              <a:t>Brochures/mailers to homes</a:t>
            </a:r>
          </a:p>
          <a:p>
            <a:pPr marL="628650" lvl="1" indent="-171450">
              <a:buFontTx/>
              <a:buChar char="•"/>
            </a:pPr>
            <a:r>
              <a:rPr lang="en-US">
                <a:latin typeface="Calibri" charset="0"/>
              </a:rPr>
              <a:t>Marquee at agency site</a:t>
            </a:r>
          </a:p>
          <a:p>
            <a:pPr marL="628650" lvl="1" indent="-171450">
              <a:buFontTx/>
              <a:buChar char="•"/>
            </a:pPr>
            <a:r>
              <a:rPr lang="en-US">
                <a:latin typeface="Calibri" charset="0"/>
              </a:rPr>
              <a:t>Banners, flyers at public events</a:t>
            </a: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20B24F1-7B73-2C49-88B5-3D69B7B3E083}" type="slidenum">
              <a:rPr lang="en-US" sz="1200">
                <a:latin typeface="Calibri" charset="0"/>
                <a:cs typeface="Arial" charset="0"/>
              </a:rPr>
              <a:pPr/>
              <a:t>6</a:t>
            </a:fld>
            <a:endParaRPr lang="en-US" sz="1200"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z="1800">
              <a:latin typeface="Calibri" charset="0"/>
            </a:endParaRP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ACF033D-D224-C24F-8F66-D91A6FABAA1D}" type="slidenum">
              <a:rPr lang="en-US" sz="1200">
                <a:latin typeface="Calibri" charset="0"/>
                <a:cs typeface="Arial" charset="0"/>
              </a:rPr>
              <a:pPr/>
              <a:t>7</a:t>
            </a:fld>
            <a:endParaRPr lang="en-US" sz="1200"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>
              <a:buFontTx/>
              <a:buChar char="•"/>
            </a:pPr>
            <a:r>
              <a:rPr lang="en-US" dirty="0">
                <a:latin typeface="Calibri" charset="0"/>
              </a:rPr>
              <a:t>Social networking </a:t>
            </a:r>
            <a:r>
              <a:rPr lang="mr-IN" dirty="0">
                <a:latin typeface="Calibri" charset="0"/>
              </a:rPr>
              <a:t>–</a:t>
            </a:r>
            <a:r>
              <a:rPr lang="en-US" dirty="0">
                <a:latin typeface="Calibri" charset="0"/>
              </a:rPr>
              <a:t> personal and professional</a:t>
            </a:r>
          </a:p>
          <a:p>
            <a:pPr marL="171450" indent="-171450">
              <a:buFontTx/>
              <a:buChar char="•"/>
            </a:pPr>
            <a:r>
              <a:rPr lang="en-US" dirty="0">
                <a:latin typeface="Calibri" charset="0"/>
              </a:rPr>
              <a:t>Individual pages</a:t>
            </a:r>
          </a:p>
          <a:p>
            <a:pPr marL="171450" indent="-171450">
              <a:buFontTx/>
              <a:buChar char="•"/>
            </a:pPr>
            <a:r>
              <a:rPr lang="en-US" dirty="0">
                <a:latin typeface="Calibri" charset="0"/>
              </a:rPr>
              <a:t>Business pages</a:t>
            </a:r>
          </a:p>
          <a:p>
            <a:pPr marL="171450" indent="-171450">
              <a:buFontTx/>
              <a:buChar char="•"/>
            </a:pPr>
            <a:r>
              <a:rPr lang="en-US" dirty="0" smtClean="0">
                <a:latin typeface="Calibri" charset="0"/>
              </a:rPr>
              <a:t>Groups </a:t>
            </a:r>
            <a:r>
              <a:rPr lang="mr-IN" dirty="0" smtClean="0">
                <a:latin typeface="Calibri" charset="0"/>
              </a:rPr>
              <a:t>–</a:t>
            </a:r>
            <a:r>
              <a:rPr lang="en-US" dirty="0" smtClean="0">
                <a:latin typeface="Calibri" charset="0"/>
              </a:rPr>
              <a:t> public, closed, secret</a:t>
            </a:r>
            <a:endParaRPr lang="en-US" dirty="0">
              <a:latin typeface="Calibri" charset="0"/>
            </a:endParaRPr>
          </a:p>
          <a:p>
            <a:pPr marL="171450" indent="-171450">
              <a:buFontTx/>
              <a:buChar char="•"/>
            </a:pPr>
            <a:r>
              <a:rPr lang="en-US" dirty="0">
                <a:latin typeface="Calibri" charset="0"/>
              </a:rPr>
              <a:t>Events</a:t>
            </a:r>
          </a:p>
          <a:p>
            <a:pPr marL="171450" indent="-171450">
              <a:buFontTx/>
              <a:buChar char="•"/>
            </a:pPr>
            <a:r>
              <a:rPr lang="en-US" dirty="0">
                <a:latin typeface="Calibri" charset="0"/>
              </a:rPr>
              <a:t>Polls</a:t>
            </a:r>
          </a:p>
          <a:p>
            <a:pPr marL="171450" indent="-171450">
              <a:buFontTx/>
              <a:buChar char="•"/>
            </a:pPr>
            <a:r>
              <a:rPr lang="en-US" dirty="0">
                <a:latin typeface="Calibri" charset="0"/>
              </a:rPr>
              <a:t>Unlimited discussion threads</a:t>
            </a:r>
          </a:p>
          <a:p>
            <a:pPr marL="171450" indent="-171450">
              <a:buFontTx/>
              <a:buChar char="•"/>
            </a:pPr>
            <a:r>
              <a:rPr lang="en-US" dirty="0">
                <a:latin typeface="Calibri" charset="0"/>
              </a:rPr>
              <a:t>Photos</a:t>
            </a:r>
          </a:p>
          <a:p>
            <a:pPr marL="171450" indent="-171450">
              <a:buFontTx/>
              <a:buChar char="•"/>
            </a:pPr>
            <a:r>
              <a:rPr lang="en-US" dirty="0">
                <a:latin typeface="Calibri" charset="0"/>
              </a:rPr>
              <a:t>Videos</a:t>
            </a:r>
          </a:p>
          <a:p>
            <a:pPr marL="171450" indent="-171450">
              <a:buFontTx/>
              <a:buChar char="•"/>
            </a:pPr>
            <a:r>
              <a:rPr lang="en-US" dirty="0">
                <a:latin typeface="Calibri" charset="0"/>
              </a:rPr>
              <a:t>Other apps can post in FB</a:t>
            </a:r>
          </a:p>
          <a:p>
            <a:pPr marL="171450" indent="-171450">
              <a:buFontTx/>
              <a:buChar char="•"/>
            </a:pPr>
            <a:r>
              <a:rPr lang="en-US" dirty="0">
                <a:latin typeface="Calibri" charset="0"/>
              </a:rPr>
              <a:t>Paid “boosts”</a:t>
            </a:r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5FEE31A-CF8B-F449-83E1-0619ED4A32E1}" type="slidenum">
              <a:rPr lang="en-US" sz="1200">
                <a:latin typeface="Calibri" charset="0"/>
                <a:cs typeface="Arial" charset="0"/>
              </a:rPr>
              <a:pPr/>
              <a:t>8</a:t>
            </a:fld>
            <a:endParaRPr lang="en-US" sz="1200"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>
              <a:buFontTx/>
              <a:buChar char="•"/>
            </a:pPr>
            <a:r>
              <a:rPr lang="en-US" dirty="0">
                <a:latin typeface="Calibri" charset="0"/>
              </a:rPr>
              <a:t>Social networking </a:t>
            </a:r>
            <a:r>
              <a:rPr lang="mr-IN" dirty="0">
                <a:latin typeface="Calibri" charset="0"/>
              </a:rPr>
              <a:t>–</a:t>
            </a:r>
            <a:r>
              <a:rPr lang="en-US" dirty="0">
                <a:latin typeface="Calibri" charset="0"/>
              </a:rPr>
              <a:t> professional</a:t>
            </a:r>
          </a:p>
          <a:p>
            <a:pPr marL="171450" indent="-171450">
              <a:buFontTx/>
              <a:buChar char="•"/>
            </a:pPr>
            <a:r>
              <a:rPr lang="en-US" dirty="0">
                <a:latin typeface="Calibri" charset="0"/>
              </a:rPr>
              <a:t>Individual profiles</a:t>
            </a:r>
          </a:p>
          <a:p>
            <a:pPr marL="171450" indent="-171450">
              <a:buFontTx/>
              <a:buChar char="•"/>
            </a:pPr>
            <a:r>
              <a:rPr lang="en-US" dirty="0">
                <a:latin typeface="Calibri" charset="0"/>
              </a:rPr>
              <a:t>Business profiles</a:t>
            </a:r>
          </a:p>
          <a:p>
            <a:pPr marL="171450" indent="-171450">
              <a:buFontTx/>
              <a:buChar char="•"/>
            </a:pPr>
            <a:r>
              <a:rPr lang="en-US" dirty="0">
                <a:latin typeface="Calibri" charset="0"/>
              </a:rPr>
              <a:t>Job posting/search</a:t>
            </a:r>
          </a:p>
          <a:p>
            <a:pPr marL="171450" indent="-171450">
              <a:buFontTx/>
              <a:buChar char="•"/>
            </a:pPr>
            <a:r>
              <a:rPr lang="en-US" dirty="0">
                <a:latin typeface="Calibri" charset="0"/>
              </a:rPr>
              <a:t>Endorsements</a:t>
            </a:r>
          </a:p>
          <a:p>
            <a:pPr marL="171450" indent="-171450">
              <a:buFontTx/>
              <a:buChar char="•"/>
            </a:pPr>
            <a:r>
              <a:rPr lang="en-US" dirty="0" smtClean="0">
                <a:latin typeface="Calibri" charset="0"/>
              </a:rPr>
              <a:t>Interests</a:t>
            </a:r>
          </a:p>
          <a:p>
            <a:pPr marL="171450" indent="-171450">
              <a:buFontTx/>
              <a:buChar char="•"/>
            </a:pPr>
            <a:r>
              <a:rPr lang="en-US" dirty="0" smtClean="0">
                <a:latin typeface="Calibri" charset="0"/>
              </a:rPr>
              <a:t>Direct publishing</a:t>
            </a:r>
            <a:r>
              <a:rPr lang="en-US" baseline="0" dirty="0" smtClean="0">
                <a:latin typeface="Calibri" charset="0"/>
              </a:rPr>
              <a:t> (articles to establish yourself as an expert in the field)</a:t>
            </a:r>
            <a:endParaRPr lang="en-US" dirty="0">
              <a:latin typeface="Calibri" charset="0"/>
            </a:endParaRPr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055219C-0C1B-2845-87B0-774A419D579F}" type="slidenum">
              <a:rPr lang="en-US" sz="1200">
                <a:latin typeface="Calibri" charset="0"/>
                <a:cs typeface="Arial" charset="0"/>
              </a:rPr>
              <a:pPr/>
              <a:t>9</a:t>
            </a:fld>
            <a:endParaRPr lang="en-US" sz="1200"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>
              <a:buFont typeface="Arial"/>
              <a:buChar char="•"/>
              <a:defRPr/>
            </a:pPr>
            <a:r>
              <a:rPr lang="en-US" dirty="0" smtClean="0">
                <a:latin typeface="Calibri" charset="0"/>
              </a:rPr>
              <a:t>Blog (“</a:t>
            </a:r>
            <a:r>
              <a:rPr lang="en-US" dirty="0" err="1" smtClean="0">
                <a:latin typeface="Calibri" charset="0"/>
              </a:rPr>
              <a:t>microblogging</a:t>
            </a:r>
            <a:r>
              <a:rPr lang="en-US" dirty="0" smtClean="0">
                <a:latin typeface="Calibri" charset="0"/>
              </a:rPr>
              <a:t>”) </a:t>
            </a:r>
            <a:r>
              <a:rPr lang="mr-IN" dirty="0" smtClean="0">
                <a:latin typeface="Calibri" charset="0"/>
              </a:rPr>
              <a:t>–</a:t>
            </a:r>
            <a:r>
              <a:rPr lang="en-US" dirty="0" smtClean="0">
                <a:latin typeface="Calibri" charset="0"/>
              </a:rPr>
              <a:t> character limit (increased to 280 in 2017, from 140)</a:t>
            </a:r>
          </a:p>
          <a:p>
            <a:pPr marL="171450" indent="-171450">
              <a:buFont typeface="Arial"/>
              <a:buChar char="•"/>
              <a:defRPr/>
            </a:pPr>
            <a:r>
              <a:rPr lang="en-US" dirty="0" smtClean="0">
                <a:latin typeface="Calibri" charset="0"/>
              </a:rPr>
              <a:t>Live video</a:t>
            </a:r>
          </a:p>
          <a:p>
            <a:pPr marL="171450" indent="-171450">
              <a:buFont typeface="Arial"/>
              <a:buChar char="•"/>
              <a:defRPr/>
            </a:pPr>
            <a:r>
              <a:rPr lang="en-US" dirty="0" err="1" smtClean="0">
                <a:latin typeface="Calibri" charset="0"/>
              </a:rPr>
              <a:t>Retweet</a:t>
            </a:r>
            <a:r>
              <a:rPr lang="en-US" dirty="0" smtClean="0">
                <a:latin typeface="Calibri" charset="0"/>
              </a:rPr>
              <a:t> (quote </a:t>
            </a:r>
            <a:r>
              <a:rPr lang="en-US" dirty="0" err="1" smtClean="0">
                <a:latin typeface="Calibri" charset="0"/>
              </a:rPr>
              <a:t>retweet</a:t>
            </a:r>
            <a:r>
              <a:rPr lang="en-US" dirty="0" smtClean="0">
                <a:latin typeface="Calibri" charset="0"/>
              </a:rPr>
              <a:t>)</a:t>
            </a:r>
          </a:p>
          <a:p>
            <a:pPr marL="171450" indent="-171450">
              <a:buFont typeface="Arial"/>
              <a:buChar char="•"/>
              <a:defRPr/>
            </a:pPr>
            <a:r>
              <a:rPr lang="en-US" dirty="0" smtClean="0">
                <a:latin typeface="Calibri" charset="0"/>
              </a:rPr>
              <a:t>Twitter lists (target marketing)</a:t>
            </a:r>
          </a:p>
          <a:p>
            <a:pPr marL="171450" indent="-171450">
              <a:buFont typeface="Arial"/>
              <a:buChar char="•"/>
              <a:defRPr/>
            </a:pPr>
            <a:r>
              <a:rPr lang="en-US" dirty="0" smtClean="0">
                <a:latin typeface="Calibri" charset="0"/>
              </a:rPr>
              <a:t>Pinning</a:t>
            </a:r>
          </a:p>
          <a:p>
            <a:pPr>
              <a:buFont typeface="Calibri" charset="0"/>
              <a:buNone/>
              <a:defRPr/>
            </a:pPr>
            <a:endParaRPr lang="en-US" dirty="0">
              <a:latin typeface="Calibri" charset="0"/>
            </a:endParaRP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BA9935C-3087-BB4A-B0D2-4B746294F48F}" type="slidenum">
              <a:rPr lang="en-US" sz="1200">
                <a:latin typeface="Calibri" charset="0"/>
                <a:cs typeface="Arial" charset="0"/>
              </a:rPr>
              <a:pPr/>
              <a:t>10</a:t>
            </a:fld>
            <a:endParaRPr lang="en-US" sz="1200"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>
            <a:lvl1pPr>
              <a:defRPr>
                <a:latin typeface="Berlin Sans FB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Berlin Sans FB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1385FB3-E7D3-6945-BD64-F47F6CBB8BB0}" type="datetimeFigureOut">
              <a:rPr lang="en-US" altLang="en-US"/>
              <a:pPr/>
              <a:t>11/10/18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C56448-EC99-8949-ACE4-6775154FDB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173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00D70A8-69CA-F948-BD82-8DE40F0534D1}" type="datetimeFigureOut">
              <a:rPr lang="en-US" altLang="en-US"/>
              <a:pPr/>
              <a:t>11/10/18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AF7F70-2D50-2D4F-92D8-7A9342B9D0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0632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90600"/>
            <a:ext cx="2057400" cy="513556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019800" cy="49831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A6C6325-0D5C-B143-B1F8-AFCAA8020936}" type="datetimeFigureOut">
              <a:rPr lang="en-US" altLang="en-US"/>
              <a:pPr/>
              <a:t>11/10/18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728EDD-EEAC-8547-A2C7-B73A758AA9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7405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2"/>
            <a:ext cx="8229600" cy="3916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1D14B4-6612-EA41-88AA-419C097D95C4}" type="datetimeFigureOut">
              <a:rPr lang="en-US" altLang="en-US"/>
              <a:pPr/>
              <a:t>11/10/18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E92A16-284E-444A-8009-7E57D457D8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8025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ED6C7F-0E3F-DC48-98C1-B25C7834AFF1}" type="datetimeFigureOut">
              <a:rPr lang="en-US" altLang="en-US"/>
              <a:pPr/>
              <a:t>11/10/18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C5F89C-C41C-7446-93A1-7CA846BB70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0513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DEA8DA-B261-5046-A6BD-0286912CEC79}" type="datetimeFigureOut">
              <a:rPr lang="en-US" altLang="en-US"/>
              <a:pPr/>
              <a:t>11/10/18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93CA51-9C24-BA45-AE0C-85A1B4A3BB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9322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FBDBE0-E7DD-BA4A-A823-D3532092F762}" type="datetimeFigureOut">
              <a:rPr lang="en-US" altLang="en-US"/>
              <a:pPr/>
              <a:t>11/10/18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6943D2-AB7E-EC40-AE0A-CCEB5379AB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849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1FF6A3-24B1-2847-8871-6CD65ACC201C}" type="datetimeFigureOut">
              <a:rPr lang="en-US" altLang="en-US"/>
              <a:pPr/>
              <a:t>11/10/18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8D6ABE-8543-A040-AE3C-9EBFBE5029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4672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D32CAC3-4CBF-A744-9814-A48BF1D6EE50}" type="datetimeFigureOut">
              <a:rPr lang="en-US" altLang="en-US"/>
              <a:pPr/>
              <a:t>11/10/18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E1DA26-75A9-4641-AD91-199FF7B9E6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4206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100140"/>
            <a:ext cx="3008313" cy="33496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00140"/>
            <a:ext cx="5111750" cy="502602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CA5D437-6C17-B645-A310-16676DDE7EE7}" type="datetimeFigureOut">
              <a:rPr lang="en-US" altLang="en-US"/>
              <a:pPr/>
              <a:t>11/10/18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A659DA-9E37-0542-97DE-988346EAE5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9060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7244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66800"/>
            <a:ext cx="5486400" cy="3581401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64EA19-2349-C545-A295-45DD38370481}" type="datetimeFigureOut">
              <a:rPr lang="en-US" altLang="en-US"/>
              <a:pPr/>
              <a:t>11/10/18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32CA97-EFB1-CB4B-B8AE-6F1F5AFBF4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4827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066800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286000"/>
            <a:ext cx="82296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01980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F6BB3114-22D9-9040-B67B-3CEBE5C3FC39}" type="datetimeFigureOut">
              <a:rPr lang="en-US" altLang="en-US"/>
              <a:pPr/>
              <a:t>11/10/18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01980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900">
                <a:solidFill>
                  <a:srgbClr val="898989"/>
                </a:solidFill>
                <a:latin typeface="Calibri" charset="0"/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01980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D38F6F84-69B5-BD40-B280-E2ABF6EECC5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36" r:id="rId1"/>
    <p:sldLayoutId id="2147484726" r:id="rId2"/>
    <p:sldLayoutId id="2147484727" r:id="rId3"/>
    <p:sldLayoutId id="2147484728" r:id="rId4"/>
    <p:sldLayoutId id="2147484729" r:id="rId5"/>
    <p:sldLayoutId id="2147484730" r:id="rId6"/>
    <p:sldLayoutId id="2147484731" r:id="rId7"/>
    <p:sldLayoutId id="2147484732" r:id="rId8"/>
    <p:sldLayoutId id="2147484733" r:id="rId9"/>
    <p:sldLayoutId id="2147484734" r:id="rId10"/>
    <p:sldLayoutId id="214748473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Berlin Sans FB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Berlin Sans FB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Berlin Sans FB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Berlin Sans FB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Berlin Sans FB" pitchFamily="34" charset="0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Berlin Sans FB" pitchFamily="34" charset="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Berlin Sans FB" pitchFamily="34" charset="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Berlin Sans FB" pitchFamily="34" charset="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Berlin Sans FB" pitchFamily="34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Berlin Sans FB" pitchFamily="34" charset="0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Berlin Sans FB" pitchFamily="34" charset="0"/>
          <a:ea typeface="+mn-ea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Berlin Sans FB" pitchFamily="34" charset="0"/>
          <a:ea typeface="+mn-ea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Berlin Sans FB" pitchFamily="34" charset="0"/>
          <a:ea typeface="+mn-ea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Berlin Sans FB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5" Type="http://schemas.openxmlformats.org/officeDocument/2006/relationships/image" Target="../media/image40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4" Type="http://schemas.openxmlformats.org/officeDocument/2006/relationships/image" Target="../media/image42.jpeg"/><Relationship Id="rId5" Type="http://schemas.openxmlformats.org/officeDocument/2006/relationships/image" Target="../media/image43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support@otan.us" TargetMode="External"/><Relationship Id="rId4" Type="http://schemas.openxmlformats.org/officeDocument/2006/relationships/hyperlink" Target="mailto:consulting@karlafrizler.com" TargetMode="External"/><Relationship Id="rId5" Type="http://schemas.openxmlformats.org/officeDocument/2006/relationships/hyperlink" Target="http://www.karlafrizler.com" TargetMode="External"/><Relationship Id="rId6" Type="http://schemas.openxmlformats.org/officeDocument/2006/relationships/hyperlink" Target="http://frizteach.weebly.com" TargetMode="External"/><Relationship Id="rId7" Type="http://schemas.openxmlformats.org/officeDocument/2006/relationships/hyperlink" Target="mailto:kfriz@me.com" TargetMode="External"/><Relationship Id="rId8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4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48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49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50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5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mailto:support@otan.us" TargetMode="External"/><Relationship Id="rId4" Type="http://schemas.openxmlformats.org/officeDocument/2006/relationships/hyperlink" Target="mailto:consulting@karlafrizler.com" TargetMode="External"/><Relationship Id="rId5" Type="http://schemas.openxmlformats.org/officeDocument/2006/relationships/hyperlink" Target="http://www.karlafrizler.com" TargetMode="External"/><Relationship Id="rId6" Type="http://schemas.openxmlformats.org/officeDocument/2006/relationships/hyperlink" Target="http://frizteach.weebly.com" TargetMode="External"/><Relationship Id="rId7" Type="http://schemas.openxmlformats.org/officeDocument/2006/relationships/hyperlink" Target="mailto:kfriz@me.com" TargetMode="External"/><Relationship Id="rId8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tan.us/training/index.cfm?fuseaction=courses&amp;catid=10830&amp;type=2" TargetMode="External"/><Relationship Id="rId4" Type="http://schemas.openxmlformats.org/officeDocument/2006/relationships/hyperlink" Target="http://www.otan.us/training/index.cfm?fuseaction=courses&amp;type=1&amp;catid=10830" TargetMode="External"/><Relationship Id="rId5" Type="http://schemas.openxmlformats.org/officeDocument/2006/relationships/hyperlink" Target="http://www.otan.us/digests/index.cfm?fuseaction=index&amp;catid=34445&amp;parentid=34443" TargetMode="External"/><Relationship Id="rId6" Type="http://schemas.openxmlformats.org/officeDocument/2006/relationships/hyperlink" Target="http://www.otan.us/digests/index.cfm?fuseaction=index&amp;catid=34446&amp;parentid=34443" TargetMode="External"/><Relationship Id="rId7" Type="http://schemas.openxmlformats.org/officeDocument/2006/relationships/hyperlink" Target="http://www.otan.us/index.cfm?fuseaction=moreNews&amp;catid=3027" TargetMode="External"/><Relationship Id="rId8" Type="http://schemas.openxmlformats.org/officeDocument/2006/relationships/hyperlink" Target="http://www.otan.us/teachwtech/" TargetMode="External"/><Relationship Id="rId9" Type="http://schemas.openxmlformats.org/officeDocument/2006/relationships/hyperlink" Target="http://www.otan.us/tdlsymposium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otan.us/index.cfm?fuseaction=about&amp;catid=10829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a.co/d/eV5WiJR" TargetMode="External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772400" cy="1470025"/>
          </a:xfrm>
        </p:spPr>
        <p:txBody>
          <a:bodyPr/>
          <a:lstStyle/>
          <a:p>
            <a:r>
              <a:rPr lang="en-US">
                <a:latin typeface="Berlin Sans FB" charset="0"/>
              </a:rPr>
              <a:t>Using Social Media for Outreach, Marketing and Building Community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4953000"/>
            <a:ext cx="7010400" cy="1219200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chemeClr val="tx1"/>
                </a:solidFill>
              </a:rPr>
              <a:t>Karla Frizler • Subject Matter Expert, OTAN</a:t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800" dirty="0" smtClean="0"/>
              <a:t>Riverside About Students Consortium Annual PD Conference November 16, 2018</a:t>
            </a:r>
          </a:p>
        </p:txBody>
      </p:sp>
      <p:pic>
        <p:nvPicPr>
          <p:cNvPr id="15363" name="Picture 1" descr="social-icon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800" y="3140075"/>
            <a:ext cx="6943725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3209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728663"/>
          </a:xfrm>
        </p:spPr>
        <p:txBody>
          <a:bodyPr/>
          <a:lstStyle/>
          <a:p>
            <a:r>
              <a:rPr lang="en-US" dirty="0">
                <a:latin typeface="Berlin Sans FB" charset="0"/>
              </a:rPr>
              <a:t>Twitter</a:t>
            </a:r>
          </a:p>
        </p:txBody>
      </p:sp>
      <p:pic>
        <p:nvPicPr>
          <p:cNvPr id="3174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0" y="1676400"/>
            <a:ext cx="6781800" cy="4551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9502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728663"/>
          </a:xfrm>
        </p:spPr>
        <p:txBody>
          <a:bodyPr/>
          <a:lstStyle/>
          <a:p>
            <a:r>
              <a:rPr lang="en-US" dirty="0" err="1">
                <a:latin typeface="Berlin Sans FB" charset="0"/>
              </a:rPr>
              <a:t>Instagram</a:t>
            </a:r>
            <a:r>
              <a:rPr lang="en-US" dirty="0">
                <a:latin typeface="Berlin Sans FB" charset="0"/>
              </a:rPr>
              <a:t> (“IG)</a:t>
            </a:r>
          </a:p>
        </p:txBody>
      </p:sp>
      <p:pic>
        <p:nvPicPr>
          <p:cNvPr id="4" name="Picture 3" descr="norcocollege_wedwisdom_I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2209800"/>
            <a:ext cx="5791200" cy="27618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4381" y="3048000"/>
            <a:ext cx="3505200" cy="31347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23142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>
          <a:xfrm>
            <a:off x="228600" y="1023937"/>
            <a:ext cx="8229600" cy="728663"/>
          </a:xfrm>
        </p:spPr>
        <p:txBody>
          <a:bodyPr/>
          <a:lstStyle/>
          <a:p>
            <a:r>
              <a:rPr lang="en-US" dirty="0">
                <a:latin typeface="Berlin Sans FB" charset="0"/>
              </a:rPr>
              <a:t>YouTube/</a:t>
            </a:r>
            <a:r>
              <a:rPr lang="en-US" dirty="0" err="1">
                <a:latin typeface="Berlin Sans FB" charset="0"/>
              </a:rPr>
              <a:t>Snapchat</a:t>
            </a:r>
            <a:r>
              <a:rPr lang="en-US" dirty="0">
                <a:latin typeface="Berlin Sans FB" charset="0"/>
              </a:rPr>
              <a:t>/</a:t>
            </a:r>
            <a:r>
              <a:rPr lang="en-US" dirty="0" err="1">
                <a:latin typeface="Berlin Sans FB" charset="0"/>
              </a:rPr>
              <a:t>Pinterest</a:t>
            </a:r>
            <a:r>
              <a:rPr lang="en-US" dirty="0">
                <a:latin typeface="Berlin Sans FB" charset="0"/>
              </a:rPr>
              <a:t>/</a:t>
            </a:r>
            <a:r>
              <a:rPr lang="en-US" dirty="0" err="1">
                <a:latin typeface="Berlin Sans FB" charset="0"/>
              </a:rPr>
              <a:t>Shapr</a:t>
            </a:r>
            <a:r>
              <a:rPr lang="en-US" dirty="0">
                <a:latin typeface="Berlin Sans FB" charset="0"/>
              </a:rPr>
              <a:t>*</a:t>
            </a:r>
          </a:p>
        </p:txBody>
      </p:sp>
      <p:pic>
        <p:nvPicPr>
          <p:cNvPr id="3584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1820031"/>
            <a:ext cx="3657181" cy="2232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Picture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5800" y="2048631"/>
            <a:ext cx="2394214" cy="223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1084371">
            <a:off x="4674724" y="4429423"/>
            <a:ext cx="4277042" cy="142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6" descr="shapr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" y="4182231"/>
            <a:ext cx="3694631" cy="2370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4503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728663"/>
          </a:xfrm>
        </p:spPr>
        <p:txBody>
          <a:bodyPr/>
          <a:lstStyle/>
          <a:p>
            <a:r>
              <a:rPr lang="en-US" dirty="0" err="1">
                <a:latin typeface="Berlin Sans FB" charset="0"/>
              </a:rPr>
              <a:t>Hootsuite</a:t>
            </a:r>
            <a:endParaRPr lang="en-US" dirty="0">
              <a:latin typeface="Berlin Sans FB" charset="0"/>
            </a:endParaRPr>
          </a:p>
        </p:txBody>
      </p:sp>
      <p:pic>
        <p:nvPicPr>
          <p:cNvPr id="3789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1600200"/>
            <a:ext cx="8740775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817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728663"/>
          </a:xfrm>
        </p:spPr>
        <p:txBody>
          <a:bodyPr/>
          <a:lstStyle/>
          <a:p>
            <a:r>
              <a:rPr lang="en-US" dirty="0">
                <a:latin typeface="Berlin Sans FB" charset="0"/>
              </a:rPr>
              <a:t>ACTIVITY!</a:t>
            </a:r>
          </a:p>
        </p:txBody>
      </p:sp>
      <p:sp>
        <p:nvSpPr>
          <p:cNvPr id="39939" name="Rectangle 2"/>
          <p:cNvSpPr>
            <a:spLocks noChangeArrowheads="1"/>
          </p:cNvSpPr>
          <p:nvPr/>
        </p:nvSpPr>
        <p:spPr bwMode="auto">
          <a:xfrm>
            <a:off x="4800600" y="3048000"/>
            <a:ext cx="39624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 dirty="0"/>
              <a:t>Take 5 minutes to share with a neighbor how you, your department/</a:t>
            </a:r>
            <a:r>
              <a:rPr lang="en-US" sz="2400" dirty="0" smtClean="0"/>
              <a:t>program, </a:t>
            </a:r>
            <a:r>
              <a:rPr lang="en-US" sz="2400" dirty="0"/>
              <a:t>and your agency use </a:t>
            </a:r>
            <a:br>
              <a:rPr lang="en-US" sz="2400" dirty="0"/>
            </a:br>
            <a:r>
              <a:rPr lang="en-US" sz="2400" dirty="0"/>
              <a:t>social </a:t>
            </a:r>
            <a:r>
              <a:rPr lang="en-US" sz="2400" dirty="0" smtClean="0"/>
              <a:t>media tools</a:t>
            </a:r>
            <a:endParaRPr lang="en-US" sz="2400" dirty="0"/>
          </a:p>
        </p:txBody>
      </p:sp>
      <p:pic>
        <p:nvPicPr>
          <p:cNvPr id="2" name="Picture 1" descr="saulo-mohana-77106-unsplash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800" y="2286000"/>
            <a:ext cx="3733800" cy="335570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90600" y="5791200"/>
            <a:ext cx="314903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Photo by </a:t>
            </a:r>
            <a:r>
              <a:rPr lang="en-US" sz="1400" dirty="0" err="1"/>
              <a:t>Saulo</a:t>
            </a:r>
            <a:r>
              <a:rPr lang="en-US" sz="1400" dirty="0"/>
              <a:t> </a:t>
            </a:r>
            <a:r>
              <a:rPr lang="en-US" sz="1400" dirty="0" err="1"/>
              <a:t>Mohana</a:t>
            </a:r>
            <a:r>
              <a:rPr lang="en-US" sz="1400" dirty="0"/>
              <a:t> on </a:t>
            </a:r>
            <a:r>
              <a:rPr lang="en-US" sz="1400" dirty="0" err="1"/>
              <a:t>Unsplash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475066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728663"/>
          </a:xfrm>
        </p:spPr>
        <p:txBody>
          <a:bodyPr/>
          <a:lstStyle/>
          <a:p>
            <a:r>
              <a:rPr lang="en-US" dirty="0" smtClean="0">
                <a:latin typeface="Berlin Sans FB" charset="0"/>
              </a:rPr>
              <a:t>Overview:  </a:t>
            </a:r>
            <a:r>
              <a:rPr lang="en-US" dirty="0">
                <a:latin typeface="Berlin Sans FB" charset="0"/>
              </a:rPr>
              <a:t>Social Media Uses</a:t>
            </a:r>
          </a:p>
        </p:txBody>
      </p:sp>
      <p:sp>
        <p:nvSpPr>
          <p:cNvPr id="27650" name="TextBox 2"/>
          <p:cNvSpPr txBox="1">
            <a:spLocks noChangeArrowheads="1"/>
          </p:cNvSpPr>
          <p:nvPr/>
        </p:nvSpPr>
        <p:spPr bwMode="auto">
          <a:xfrm>
            <a:off x="3581400" y="2233612"/>
            <a:ext cx="52578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509588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2">
              <a:buFont typeface="Arial" charset="0"/>
              <a:buChar char="•"/>
            </a:pPr>
            <a:r>
              <a:rPr lang="en-US" dirty="0"/>
              <a:t>Professional development &amp; collaboration among peers</a:t>
            </a:r>
          </a:p>
          <a:p>
            <a:pPr lvl="2">
              <a:buFont typeface="Arial" charset="0"/>
              <a:buChar char="•"/>
            </a:pPr>
            <a:r>
              <a:rPr lang="en-US" dirty="0" smtClean="0"/>
              <a:t>Promoting </a:t>
            </a:r>
            <a:r>
              <a:rPr lang="en-US" dirty="0"/>
              <a:t>classes </a:t>
            </a:r>
            <a:r>
              <a:rPr lang="en-US" dirty="0" smtClean="0"/>
              <a:t>&amp; programs</a:t>
            </a:r>
            <a:endParaRPr lang="en-US" dirty="0"/>
          </a:p>
          <a:p>
            <a:pPr lvl="2">
              <a:buFont typeface="Arial" charset="0"/>
              <a:buChar char="•"/>
            </a:pPr>
            <a:r>
              <a:rPr lang="en-US" dirty="0" smtClean="0"/>
              <a:t>Recruiting </a:t>
            </a:r>
            <a:r>
              <a:rPr lang="en-US" dirty="0"/>
              <a:t>students &amp; employees</a:t>
            </a:r>
          </a:p>
          <a:p>
            <a:pPr lvl="2">
              <a:buFont typeface="Arial" charset="0"/>
              <a:buChar char="•"/>
            </a:pPr>
            <a:r>
              <a:rPr lang="en-US" dirty="0" smtClean="0"/>
              <a:t>Building </a:t>
            </a:r>
            <a:r>
              <a:rPr lang="en-US" dirty="0"/>
              <a:t>community (classroom and workplace)</a:t>
            </a:r>
          </a:p>
          <a:p>
            <a:pPr lvl="2">
              <a:buFont typeface="Arial" charset="0"/>
              <a:buChar char="•"/>
            </a:pPr>
            <a:r>
              <a:rPr lang="en-US" dirty="0" smtClean="0"/>
              <a:t>Staying </a:t>
            </a:r>
            <a:r>
              <a:rPr lang="en-US" dirty="0"/>
              <a:t>connected to students after they leave our institutions</a:t>
            </a:r>
          </a:p>
          <a:p>
            <a:pPr lvl="2">
              <a:buFont typeface="Arial" charset="0"/>
              <a:buChar char="•"/>
            </a:pPr>
            <a:r>
              <a:rPr lang="en-US" dirty="0" smtClean="0"/>
              <a:t>Keeping </a:t>
            </a:r>
            <a:r>
              <a:rPr lang="en-US" dirty="0"/>
              <a:t>students, faculty, staff and community informed</a:t>
            </a:r>
          </a:p>
        </p:txBody>
      </p:sp>
      <p:pic>
        <p:nvPicPr>
          <p:cNvPr id="5" name="Picture 4" descr="saulo-mohana-77106-unsplash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" y="2514600"/>
            <a:ext cx="3140301" cy="282230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7200" y="5410200"/>
            <a:ext cx="314903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Photo by </a:t>
            </a:r>
            <a:r>
              <a:rPr lang="en-US" sz="1400" dirty="0" err="1"/>
              <a:t>Saulo</a:t>
            </a:r>
            <a:r>
              <a:rPr lang="en-US" sz="1400" dirty="0"/>
              <a:t> </a:t>
            </a:r>
            <a:r>
              <a:rPr lang="en-US" sz="1400" dirty="0" err="1"/>
              <a:t>Mohana</a:t>
            </a:r>
            <a:r>
              <a:rPr lang="en-US" sz="1400" dirty="0"/>
              <a:t> on </a:t>
            </a:r>
            <a:r>
              <a:rPr lang="en-US" sz="1400" dirty="0" err="1"/>
              <a:t>Unsplash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9847006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>
          <a:xfrm>
            <a:off x="152400" y="914400"/>
            <a:ext cx="4876800" cy="914400"/>
          </a:xfrm>
        </p:spPr>
        <p:txBody>
          <a:bodyPr/>
          <a:lstStyle/>
          <a:p>
            <a:pPr algn="l"/>
            <a:r>
              <a:rPr lang="en-US" dirty="0">
                <a:latin typeface="Berlin Sans FB" charset="0"/>
              </a:rPr>
              <a:t>One-way </a:t>
            </a:r>
            <a:r>
              <a:rPr lang="en-US" dirty="0" smtClean="0">
                <a:latin typeface="Berlin Sans FB" charset="0"/>
              </a:rPr>
              <a:t>announcement</a:t>
            </a:r>
            <a:endParaRPr lang="en-US" dirty="0">
              <a:latin typeface="Berlin Sans FB" charset="0"/>
            </a:endParaRPr>
          </a:p>
        </p:txBody>
      </p:sp>
      <p:pic>
        <p:nvPicPr>
          <p:cNvPr id="2" name="Picture 1" descr="MVC_schedule_twitt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9600" y="1758831"/>
            <a:ext cx="4648200" cy="3270369"/>
          </a:xfrm>
          <a:prstGeom prst="rect">
            <a:avLst/>
          </a:prstGeom>
        </p:spPr>
      </p:pic>
      <p:pic>
        <p:nvPicPr>
          <p:cNvPr id="4" name="Picture 3" descr="SCC_classes_added_announce_IG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2057400"/>
            <a:ext cx="4153421" cy="2671975"/>
          </a:xfrm>
          <a:prstGeom prst="rect">
            <a:avLst/>
          </a:prstGeom>
        </p:spPr>
      </p:pic>
      <p:pic>
        <p:nvPicPr>
          <p:cNvPr id="3" name="Picture 2" descr="oroville_fire_example.pn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432650">
            <a:off x="1225928" y="4805479"/>
            <a:ext cx="4024981" cy="1577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66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>
          <a:xfrm>
            <a:off x="228600" y="947737"/>
            <a:ext cx="5562600" cy="728663"/>
          </a:xfrm>
        </p:spPr>
        <p:txBody>
          <a:bodyPr/>
          <a:lstStyle/>
          <a:p>
            <a:pPr algn="l"/>
            <a:r>
              <a:rPr lang="en-US" dirty="0">
                <a:latin typeface="Berlin Sans FB" charset="0"/>
              </a:rPr>
              <a:t>Professional development</a:t>
            </a:r>
          </a:p>
        </p:txBody>
      </p:sp>
      <p:sp>
        <p:nvSpPr>
          <p:cNvPr id="48130" name="Picture 4"/>
          <p:cNvSpPr>
            <a:spLocks noChangeAspect="1"/>
          </p:cNvSpPr>
          <p:nvPr/>
        </p:nvSpPr>
        <p:spPr bwMode="auto">
          <a:xfrm>
            <a:off x="3200400" y="609600"/>
            <a:ext cx="4800600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" name="Picture 1" descr="CATESOL_job_hunt_even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758927"/>
            <a:ext cx="3426837" cy="3657600"/>
          </a:xfrm>
          <a:prstGeom prst="rect">
            <a:avLst/>
          </a:prstGeom>
        </p:spPr>
      </p:pic>
      <p:pic>
        <p:nvPicPr>
          <p:cNvPr id="4" name="Picture 3" descr="OTAN_callforproposals_FB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52800" y="4349727"/>
            <a:ext cx="3657600" cy="2279673"/>
          </a:xfrm>
          <a:prstGeom prst="rect">
            <a:avLst/>
          </a:prstGeom>
        </p:spPr>
      </p:pic>
      <p:pic>
        <p:nvPicPr>
          <p:cNvPr id="3" name="Picture 2" descr="OTAN_TechTalk_SMS_FB.pn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29200" y="1769416"/>
            <a:ext cx="4000500" cy="2885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013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>
          <a:xfrm>
            <a:off x="228600" y="1143000"/>
            <a:ext cx="3886200" cy="728663"/>
          </a:xfrm>
        </p:spPr>
        <p:txBody>
          <a:bodyPr/>
          <a:lstStyle/>
          <a:p>
            <a:pPr algn="l"/>
            <a:r>
              <a:rPr lang="en-US" dirty="0">
                <a:latin typeface="Berlin Sans FB" charset="0"/>
              </a:rPr>
              <a:t>Discussion thread</a:t>
            </a:r>
          </a:p>
        </p:txBody>
      </p:sp>
      <p:sp>
        <p:nvSpPr>
          <p:cNvPr id="50178" name="Picture 2"/>
          <p:cNvSpPr>
            <a:spLocks noChangeAspect="1"/>
          </p:cNvSpPr>
          <p:nvPr/>
        </p:nvSpPr>
        <p:spPr bwMode="auto">
          <a:xfrm>
            <a:off x="3048000" y="685800"/>
            <a:ext cx="3810000" cy="557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0179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27010" y="2093340"/>
            <a:ext cx="3957019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0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43355">
            <a:off x="4759323" y="1433535"/>
            <a:ext cx="3945874" cy="1127194"/>
          </a:xfrm>
          <a:prstGeom prst="rect">
            <a:avLst/>
          </a:prstGeom>
          <a:noFill/>
          <a:ln w="9525">
            <a:solidFill>
              <a:srgbClr val="4F81B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3631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/>
          <p:cNvSpPr>
            <a:spLocks noGrp="1"/>
          </p:cNvSpPr>
          <p:nvPr>
            <p:ph type="title"/>
          </p:nvPr>
        </p:nvSpPr>
        <p:spPr>
          <a:xfrm>
            <a:off x="228600" y="1143000"/>
            <a:ext cx="5486400" cy="728663"/>
          </a:xfrm>
        </p:spPr>
        <p:txBody>
          <a:bodyPr/>
          <a:lstStyle/>
          <a:p>
            <a:pPr algn="l"/>
            <a:r>
              <a:rPr lang="en-US" dirty="0">
                <a:latin typeface="Berlin Sans FB" charset="0"/>
              </a:rPr>
              <a:t>Calendar event</a:t>
            </a:r>
          </a:p>
        </p:txBody>
      </p:sp>
      <p:sp>
        <p:nvSpPr>
          <p:cNvPr id="52226" name="Picture 3"/>
          <p:cNvSpPr>
            <a:spLocks noChangeAspect="1"/>
          </p:cNvSpPr>
          <p:nvPr/>
        </p:nvSpPr>
        <p:spPr bwMode="auto">
          <a:xfrm>
            <a:off x="2895600" y="685800"/>
            <a:ext cx="4314825" cy="533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" name="Picture 1" descr="CATESOL_event_exampl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441" y="2057400"/>
            <a:ext cx="2741359" cy="3111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MVC_welcomeday_IG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6200" y="1755383"/>
            <a:ext cx="5105400" cy="32738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RCCD_fall_back_announcement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7400" y="4572000"/>
            <a:ext cx="1905000" cy="18963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14228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/>
          <a:lstStyle/>
          <a:p>
            <a:r>
              <a:rPr lang="en-US" dirty="0">
                <a:latin typeface="Berlin Sans FB" charset="0"/>
              </a:rPr>
              <a:t>Agenda/Objectives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533400" y="2209800"/>
            <a:ext cx="8229600" cy="38862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Berlin Sans FB" charset="0"/>
              </a:rPr>
              <a:t>Part I (Session </a:t>
            </a:r>
            <a:r>
              <a:rPr lang="en-US" dirty="0" smtClean="0">
                <a:latin typeface="Berlin Sans FB" charset="0"/>
              </a:rPr>
              <a:t>10, 9:40-10:30, Imperial)</a:t>
            </a:r>
            <a:r>
              <a:rPr lang="en-US" dirty="0">
                <a:latin typeface="Berlin Sans FB" charset="0"/>
              </a:rPr>
              <a:t>:  </a:t>
            </a:r>
          </a:p>
          <a:p>
            <a:pPr lvl="1">
              <a:defRPr/>
            </a:pPr>
            <a:r>
              <a:rPr lang="en-US" dirty="0" smtClean="0"/>
              <a:t>Learn about the purpose &amp; value of popular social media tools</a:t>
            </a:r>
          </a:p>
          <a:p>
            <a:pPr lvl="1">
              <a:defRPr/>
            </a:pPr>
            <a:r>
              <a:rPr lang="en-US" dirty="0" smtClean="0"/>
              <a:t>See examples of social media use in Adult Education</a:t>
            </a:r>
          </a:p>
          <a:p>
            <a:pPr marL="342900" lvl="1" indent="0">
              <a:buFont typeface="Arial" charset="0"/>
              <a:buNone/>
              <a:defRPr/>
            </a:pPr>
            <a:endParaRPr lang="en-US" dirty="0">
              <a:latin typeface="Berlin Sans FB" charset="0"/>
            </a:endParaRPr>
          </a:p>
          <a:p>
            <a:pPr>
              <a:defRPr/>
            </a:pPr>
            <a:r>
              <a:rPr lang="en-US" dirty="0">
                <a:latin typeface="Berlin Sans FB" charset="0"/>
              </a:rPr>
              <a:t>Part II (Session </a:t>
            </a:r>
            <a:r>
              <a:rPr lang="en-US" dirty="0" smtClean="0">
                <a:latin typeface="Berlin Sans FB" charset="0"/>
              </a:rPr>
              <a:t>20, 10:40-11:30, Imperial)</a:t>
            </a:r>
            <a:r>
              <a:rPr lang="en-US" dirty="0">
                <a:latin typeface="Berlin Sans FB" charset="0"/>
              </a:rPr>
              <a:t>:</a:t>
            </a:r>
          </a:p>
          <a:p>
            <a:pPr lvl="1">
              <a:defRPr/>
            </a:pPr>
            <a:r>
              <a:rPr lang="en-US" dirty="0" smtClean="0"/>
              <a:t>Evaluate effective use of social media in Adult Education</a:t>
            </a:r>
          </a:p>
          <a:p>
            <a:pPr lvl="1">
              <a:defRPr/>
            </a:pPr>
            <a:r>
              <a:rPr lang="en-US" dirty="0" smtClean="0"/>
              <a:t>Begin developing a social media marketing plan </a:t>
            </a:r>
          </a:p>
          <a:p>
            <a:pPr lvl="1">
              <a:defRPr/>
            </a:pPr>
            <a:r>
              <a:rPr lang="en-US" dirty="0" smtClean="0"/>
              <a:t>Discuss caveats/things to consider</a:t>
            </a:r>
          </a:p>
          <a:p>
            <a:pPr lvl="1">
              <a:defRPr/>
            </a:pPr>
            <a:r>
              <a:rPr lang="en-US" dirty="0" smtClean="0"/>
              <a:t>Discover additional resources available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025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/>
          <p:cNvSpPr>
            <a:spLocks noGrp="1"/>
          </p:cNvSpPr>
          <p:nvPr>
            <p:ph type="title"/>
          </p:nvPr>
        </p:nvSpPr>
        <p:spPr>
          <a:xfrm>
            <a:off x="152400" y="1066800"/>
            <a:ext cx="4419600" cy="728663"/>
          </a:xfrm>
        </p:spPr>
        <p:txBody>
          <a:bodyPr/>
          <a:lstStyle/>
          <a:p>
            <a:pPr algn="l"/>
            <a:r>
              <a:rPr lang="en-US" dirty="0">
                <a:latin typeface="Berlin Sans FB" charset="0"/>
              </a:rPr>
              <a:t>Success Stories</a:t>
            </a:r>
          </a:p>
        </p:txBody>
      </p:sp>
      <p:sp>
        <p:nvSpPr>
          <p:cNvPr id="54274" name="Picture 2"/>
          <p:cNvSpPr>
            <a:spLocks noChangeAspect="1"/>
          </p:cNvSpPr>
          <p:nvPr/>
        </p:nvSpPr>
        <p:spPr bwMode="auto">
          <a:xfrm>
            <a:off x="2590800" y="533400"/>
            <a:ext cx="4565650" cy="55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" name="Picture 1" descr="noce_TOTY_IG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6200" y="1556984"/>
            <a:ext cx="4648200" cy="2176816"/>
          </a:xfrm>
          <a:prstGeom prst="rect">
            <a:avLst/>
          </a:prstGeom>
        </p:spPr>
      </p:pic>
      <p:pic>
        <p:nvPicPr>
          <p:cNvPr id="3" name="Picture 2" descr="DACE_scholarship_recipient_twee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4200" y="3810000"/>
            <a:ext cx="4495800" cy="2447372"/>
          </a:xfrm>
          <a:prstGeom prst="rect">
            <a:avLst/>
          </a:prstGeom>
        </p:spPr>
      </p:pic>
      <p:pic>
        <p:nvPicPr>
          <p:cNvPr id="54276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065705">
            <a:off x="306447" y="2995499"/>
            <a:ext cx="2896584" cy="3200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6446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/>
          <p:cNvSpPr>
            <a:spLocks noGrp="1"/>
          </p:cNvSpPr>
          <p:nvPr>
            <p:ph type="title"/>
          </p:nvPr>
        </p:nvSpPr>
        <p:spPr>
          <a:xfrm>
            <a:off x="228600" y="1066800"/>
            <a:ext cx="2362200" cy="728663"/>
          </a:xfrm>
        </p:spPr>
        <p:txBody>
          <a:bodyPr/>
          <a:lstStyle/>
          <a:p>
            <a:pPr algn="l"/>
            <a:r>
              <a:rPr lang="en-US" dirty="0">
                <a:latin typeface="Berlin Sans FB" charset="0"/>
              </a:rPr>
              <a:t>Poll</a:t>
            </a:r>
          </a:p>
        </p:txBody>
      </p:sp>
      <p:sp>
        <p:nvSpPr>
          <p:cNvPr id="56322" name="Picture 8"/>
          <p:cNvSpPr>
            <a:spLocks noChangeAspect="1"/>
          </p:cNvSpPr>
          <p:nvPr/>
        </p:nvSpPr>
        <p:spPr bwMode="auto">
          <a:xfrm>
            <a:off x="3581400" y="4038600"/>
            <a:ext cx="3048000" cy="219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23" name="Picture 9"/>
          <p:cNvSpPr>
            <a:spLocks noChangeAspect="1"/>
          </p:cNvSpPr>
          <p:nvPr/>
        </p:nvSpPr>
        <p:spPr bwMode="auto">
          <a:xfrm>
            <a:off x="1447800" y="609600"/>
            <a:ext cx="59182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6324" name="Picture 1" descr="IMG_3325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3439" y="2083948"/>
            <a:ext cx="2205466" cy="23067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25" name="Picture 2" descr="IMG_3323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86427">
            <a:off x="1960933" y="3855153"/>
            <a:ext cx="1887586" cy="235033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2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67200" y="1771438"/>
            <a:ext cx="3674099" cy="37911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0876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/>
          <p:cNvSpPr>
            <a:spLocks noGrp="1"/>
          </p:cNvSpPr>
          <p:nvPr>
            <p:ph type="title"/>
          </p:nvPr>
        </p:nvSpPr>
        <p:spPr>
          <a:xfrm>
            <a:off x="228600" y="1066800"/>
            <a:ext cx="2362200" cy="728663"/>
          </a:xfrm>
        </p:spPr>
        <p:txBody>
          <a:bodyPr/>
          <a:lstStyle/>
          <a:p>
            <a:pPr algn="l"/>
            <a:r>
              <a:rPr lang="en-US" dirty="0">
                <a:latin typeface="Berlin Sans FB" charset="0"/>
              </a:rPr>
              <a:t>Photo</a:t>
            </a:r>
          </a:p>
        </p:txBody>
      </p:sp>
      <p:sp>
        <p:nvSpPr>
          <p:cNvPr id="58370" name="Picture 2"/>
          <p:cNvSpPr>
            <a:spLocks noChangeAspect="1"/>
          </p:cNvSpPr>
          <p:nvPr/>
        </p:nvSpPr>
        <p:spPr bwMode="auto">
          <a:xfrm>
            <a:off x="381000" y="1905000"/>
            <a:ext cx="3405188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71" name="Picture 3"/>
          <p:cNvSpPr>
            <a:spLocks noChangeAspect="1"/>
          </p:cNvSpPr>
          <p:nvPr/>
        </p:nvSpPr>
        <p:spPr bwMode="auto">
          <a:xfrm>
            <a:off x="3871913" y="533400"/>
            <a:ext cx="493077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837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8800" y="1295400"/>
            <a:ext cx="2874088" cy="503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3" name="Picture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2209800"/>
            <a:ext cx="5592436" cy="331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9624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/>
          <a:lstStyle/>
          <a:p>
            <a:r>
              <a:rPr lang="en-US" dirty="0">
                <a:latin typeface="Berlin Sans FB" charset="0"/>
              </a:rPr>
              <a:t>Questions?  Comments?  Ideas?</a:t>
            </a:r>
          </a:p>
        </p:txBody>
      </p:sp>
      <p:sp>
        <p:nvSpPr>
          <p:cNvPr id="71682" name="Content Placeholder 2"/>
          <p:cNvSpPr>
            <a:spLocks noGrp="1"/>
          </p:cNvSpPr>
          <p:nvPr>
            <p:ph idx="1"/>
          </p:nvPr>
        </p:nvSpPr>
        <p:spPr>
          <a:xfrm>
            <a:off x="3352800" y="2057400"/>
            <a:ext cx="5715000" cy="4495800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n-US" b="1" dirty="0">
                <a:latin typeface="Berlin Sans FB" charset="0"/>
              </a:rPr>
              <a:t>Karla </a:t>
            </a:r>
            <a:r>
              <a:rPr lang="en-US" b="1" dirty="0" smtClean="0">
                <a:latin typeface="Berlin Sans FB" charset="0"/>
              </a:rPr>
              <a:t>Frizler</a:t>
            </a:r>
            <a:r>
              <a:rPr lang="en-US" dirty="0">
                <a:latin typeface="Berlin Sans FB" charset="0"/>
              </a:rPr>
              <a:t/>
            </a:r>
            <a:br>
              <a:rPr lang="en-US" dirty="0">
                <a:latin typeface="Berlin Sans FB" charset="0"/>
              </a:rPr>
            </a:br>
            <a:r>
              <a:rPr lang="en-US" dirty="0" smtClean="0">
                <a:latin typeface="Berlin Sans FB" charset="0"/>
              </a:rPr>
              <a:t>Subject Matter Expert, OTAN</a:t>
            </a:r>
            <a:br>
              <a:rPr lang="en-US" dirty="0" smtClean="0">
                <a:latin typeface="Berlin Sans FB" charset="0"/>
              </a:rPr>
            </a:br>
            <a:endParaRPr lang="en-US" dirty="0">
              <a:latin typeface="Berlin Sans FB" charset="0"/>
            </a:endParaRPr>
          </a:p>
          <a:p>
            <a:pPr marL="0" indent="0">
              <a:buFont typeface="Arial" charset="0"/>
              <a:buNone/>
            </a:pPr>
            <a:r>
              <a:rPr lang="en-US" dirty="0">
                <a:latin typeface="Berlin Sans FB" charset="0"/>
              </a:rPr>
              <a:t>To arrange </a:t>
            </a:r>
            <a:r>
              <a:rPr lang="en-US" dirty="0" smtClean="0">
                <a:latin typeface="Berlin Sans FB" charset="0"/>
              </a:rPr>
              <a:t>F2F training </a:t>
            </a:r>
            <a:r>
              <a:rPr lang="en-US" dirty="0">
                <a:latin typeface="Berlin Sans FB" charset="0"/>
              </a:rPr>
              <a:t>for your agency, </a:t>
            </a:r>
            <a:r>
              <a:rPr lang="en-US" dirty="0" smtClean="0">
                <a:latin typeface="Berlin Sans FB" charset="0"/>
              </a:rPr>
              <a:t>administrator request to OTAN:</a:t>
            </a:r>
            <a:br>
              <a:rPr lang="en-US" dirty="0" smtClean="0">
                <a:latin typeface="Berlin Sans FB" charset="0"/>
              </a:rPr>
            </a:br>
            <a:r>
              <a:rPr lang="en-US" dirty="0" smtClean="0">
                <a:latin typeface="Berlin Sans FB" charset="0"/>
                <a:hlinkClick r:id="rId3"/>
              </a:rPr>
              <a:t>support@otan.us</a:t>
            </a:r>
            <a:r>
              <a:rPr lang="en-US" dirty="0" smtClean="0">
                <a:latin typeface="Berlin Sans FB" charset="0"/>
              </a:rPr>
              <a:t> </a:t>
            </a:r>
            <a:r>
              <a:rPr lang="en-US" dirty="0">
                <a:latin typeface="Berlin Sans FB" charset="0"/>
              </a:rPr>
              <a:t/>
            </a:r>
            <a:br>
              <a:rPr lang="en-US" dirty="0">
                <a:latin typeface="Berlin Sans FB" charset="0"/>
              </a:rPr>
            </a:br>
            <a:r>
              <a:rPr lang="en-US" dirty="0">
                <a:latin typeface="Berlin Sans FB" charset="0"/>
              </a:rPr>
              <a:t/>
            </a:r>
            <a:br>
              <a:rPr lang="en-US" dirty="0">
                <a:latin typeface="Berlin Sans FB" charset="0"/>
              </a:rPr>
            </a:br>
            <a:r>
              <a:rPr lang="en-US" dirty="0">
                <a:latin typeface="Berlin Sans FB" charset="0"/>
              </a:rPr>
              <a:t>To contact me directly:</a:t>
            </a:r>
            <a:endParaRPr lang="en-US" dirty="0">
              <a:latin typeface="Berlin Sans FB" charset="0"/>
              <a:hlinkClick r:id="rId4"/>
            </a:endParaRPr>
          </a:p>
          <a:p>
            <a:pPr marL="342900" lvl="1" indent="0">
              <a:buFont typeface="Arial" charset="0"/>
              <a:buNone/>
            </a:pPr>
            <a:r>
              <a:rPr lang="en-US" sz="2400" dirty="0" smtClean="0">
                <a:latin typeface="Berlin Sans FB" charset="0"/>
                <a:hlinkClick r:id="rId5"/>
              </a:rPr>
              <a:t>karlafrizler.com</a:t>
            </a:r>
            <a:r>
              <a:rPr lang="en-US" sz="2400" dirty="0" smtClean="0">
                <a:latin typeface="Berlin Sans FB" charset="0"/>
              </a:rPr>
              <a:t> • </a:t>
            </a:r>
            <a:r>
              <a:rPr lang="en-US" sz="2400" dirty="0" smtClean="0">
                <a:latin typeface="Berlin Sans FB" charset="0"/>
                <a:hlinkClick r:id="rId6"/>
              </a:rPr>
              <a:t>frizteach.weebly.com</a:t>
            </a:r>
            <a:endParaRPr lang="en-US" sz="2400" dirty="0">
              <a:latin typeface="Berlin Sans FB" charset="0"/>
            </a:endParaRPr>
          </a:p>
          <a:p>
            <a:pPr marL="342900" lvl="1" indent="0">
              <a:buNone/>
            </a:pPr>
            <a:r>
              <a:rPr lang="en-US" sz="2400" dirty="0">
                <a:latin typeface="Berlin Sans FB" charset="0"/>
                <a:hlinkClick r:id="rId7"/>
              </a:rPr>
              <a:t>kfriz@me.com</a:t>
            </a:r>
            <a:r>
              <a:rPr lang="en-US" sz="2400" dirty="0">
                <a:latin typeface="Berlin Sans FB" charset="0"/>
              </a:rPr>
              <a:t> </a:t>
            </a:r>
            <a:r>
              <a:rPr lang="en-US" sz="2400" dirty="0" smtClean="0">
                <a:latin typeface="Berlin Sans FB" charset="0"/>
              </a:rPr>
              <a:t>• 657</a:t>
            </a:r>
            <a:r>
              <a:rPr lang="en-US" sz="2400" dirty="0">
                <a:latin typeface="Berlin Sans FB" charset="0"/>
              </a:rPr>
              <a:t>-229-5252</a:t>
            </a:r>
          </a:p>
        </p:txBody>
      </p:sp>
      <p:pic>
        <p:nvPicPr>
          <p:cNvPr id="71683" name="Picture 1" descr="14910311_1757729011158733_2891035026482825516_n.jp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2439128" cy="243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87135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1600200"/>
            <a:ext cx="7772400" cy="9906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PART II:  DEVELOP A SOCIAL MEDIA MARKETING PLAN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563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728663"/>
          </a:xfrm>
        </p:spPr>
        <p:txBody>
          <a:bodyPr/>
          <a:lstStyle/>
          <a:p>
            <a:r>
              <a:rPr lang="en-US" dirty="0">
                <a:latin typeface="Berlin Sans FB" charset="0"/>
              </a:rPr>
              <a:t>Evaluate a Social Media Posting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2081164"/>
            <a:ext cx="312420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/>
              <a:t>Overall, what works well and what needs improvement?</a:t>
            </a:r>
            <a:br>
              <a:rPr lang="en-US" sz="2000" dirty="0"/>
            </a:br>
            <a:endParaRPr lang="en-US" sz="2000" dirty="0"/>
          </a:p>
          <a:p>
            <a:pPr marL="285750" indent="-285750">
              <a:buFont typeface="Arial"/>
              <a:buChar char="•"/>
              <a:defRPr/>
            </a:pPr>
            <a:r>
              <a:rPr lang="en-US" sz="2000" dirty="0" smtClean="0"/>
              <a:t>Purpose</a:t>
            </a:r>
            <a:endParaRPr lang="en-US" sz="2000" dirty="0"/>
          </a:p>
          <a:p>
            <a:pPr marL="285750" indent="-285750">
              <a:buFont typeface="Arial"/>
              <a:buChar char="•"/>
              <a:defRPr/>
            </a:pPr>
            <a:r>
              <a:rPr lang="en-US" sz="2000" dirty="0" smtClean="0"/>
              <a:t>Audience</a:t>
            </a:r>
            <a:endParaRPr lang="en-US" sz="2000" dirty="0"/>
          </a:p>
          <a:p>
            <a:pPr marL="285750" indent="-285750">
              <a:buFont typeface="Arial"/>
              <a:buChar char="•"/>
              <a:defRPr/>
            </a:pPr>
            <a:r>
              <a:rPr lang="en-US" sz="2000" dirty="0"/>
              <a:t>Effective </a:t>
            </a:r>
            <a:r>
              <a:rPr lang="en-US" sz="2000" dirty="0" smtClean="0"/>
              <a:t>message</a:t>
            </a:r>
            <a:endParaRPr lang="en-US" sz="2000" dirty="0"/>
          </a:p>
          <a:p>
            <a:pPr marL="285750" indent="-285750">
              <a:buFont typeface="Arial"/>
              <a:buChar char="•"/>
              <a:defRPr/>
            </a:pPr>
            <a:r>
              <a:rPr lang="en-US" sz="2000" dirty="0"/>
              <a:t>Call to </a:t>
            </a:r>
            <a:r>
              <a:rPr lang="en-US" sz="2000" dirty="0" smtClean="0"/>
              <a:t>action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US" sz="2000" dirty="0" err="1" smtClean="0"/>
              <a:t>Hashtags</a:t>
            </a:r>
            <a:endParaRPr lang="en-US" sz="2000" dirty="0"/>
          </a:p>
          <a:p>
            <a:pPr marL="285750" indent="-285750">
              <a:buFont typeface="Arial"/>
              <a:buChar char="•"/>
              <a:defRPr/>
            </a:pPr>
            <a:endParaRPr lang="en-US" dirty="0"/>
          </a:p>
        </p:txBody>
      </p:sp>
      <p:pic>
        <p:nvPicPr>
          <p:cNvPr id="2" name="Picture 1" descr="RCC_culinary_I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4200" y="2514600"/>
            <a:ext cx="5705857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946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728663"/>
          </a:xfrm>
        </p:spPr>
        <p:txBody>
          <a:bodyPr/>
          <a:lstStyle/>
          <a:p>
            <a:r>
              <a:rPr lang="en-US" dirty="0">
                <a:latin typeface="Berlin Sans FB" charset="0"/>
              </a:rPr>
              <a:t>ACTIVITY!</a:t>
            </a:r>
          </a:p>
        </p:txBody>
      </p:sp>
      <p:pic>
        <p:nvPicPr>
          <p:cNvPr id="4" name="Picture 3" descr="saulo-mohana-77106-unsplash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43200" y="2514600"/>
            <a:ext cx="3581400" cy="321874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743200" y="5867400"/>
            <a:ext cx="3505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Photo by </a:t>
            </a:r>
            <a:r>
              <a:rPr lang="en-US" sz="1400" dirty="0" err="1"/>
              <a:t>Saulo</a:t>
            </a:r>
            <a:r>
              <a:rPr lang="en-US" sz="1400" dirty="0"/>
              <a:t> </a:t>
            </a:r>
            <a:r>
              <a:rPr lang="en-US" sz="1400" dirty="0" err="1"/>
              <a:t>Mohana</a:t>
            </a:r>
            <a:r>
              <a:rPr lang="en-US" sz="1400" dirty="0"/>
              <a:t> on </a:t>
            </a:r>
            <a:r>
              <a:rPr lang="en-US" sz="1400" dirty="0" err="1"/>
              <a:t>Unsplash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71297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le 1"/>
          <p:cNvSpPr>
            <a:spLocks noGrp="1"/>
          </p:cNvSpPr>
          <p:nvPr>
            <p:ph type="title"/>
          </p:nvPr>
        </p:nvSpPr>
        <p:spPr>
          <a:xfrm>
            <a:off x="457200" y="1055687"/>
            <a:ext cx="8229600" cy="728663"/>
          </a:xfrm>
        </p:spPr>
        <p:txBody>
          <a:bodyPr/>
          <a:lstStyle/>
          <a:p>
            <a:r>
              <a:rPr lang="en-US">
                <a:latin typeface="Berlin Sans FB" charset="0"/>
              </a:rPr>
              <a:t>Overview:  Roles</a:t>
            </a:r>
          </a:p>
        </p:txBody>
      </p:sp>
      <p:sp>
        <p:nvSpPr>
          <p:cNvPr id="36866" name="Rectangle 3"/>
          <p:cNvSpPr>
            <a:spLocks noChangeArrowheads="1"/>
          </p:cNvSpPr>
          <p:nvPr/>
        </p:nvSpPr>
        <p:spPr bwMode="auto">
          <a:xfrm>
            <a:off x="2133600" y="3810000"/>
            <a:ext cx="60198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01638" lvl="2" indent="-285750">
              <a:buFont typeface="Arial" charset="0"/>
              <a:buChar char="•"/>
            </a:pPr>
            <a:r>
              <a:rPr lang="en-US" sz="2400" dirty="0"/>
              <a:t>Existing Outreach/Marketing Staff</a:t>
            </a:r>
          </a:p>
          <a:p>
            <a:pPr marL="401638" lvl="2" indent="-285750">
              <a:buFont typeface="Arial" charset="0"/>
              <a:buChar char="•"/>
            </a:pPr>
            <a:r>
              <a:rPr lang="en-US" sz="2400" dirty="0"/>
              <a:t>Social Media </a:t>
            </a:r>
            <a:r>
              <a:rPr lang="en-US" sz="2400" dirty="0" smtClean="0"/>
              <a:t>Manager or Coordinator</a:t>
            </a:r>
            <a:endParaRPr lang="en-US" sz="2400" dirty="0"/>
          </a:p>
          <a:p>
            <a:pPr marL="401638" lvl="2" indent="-285750">
              <a:buFont typeface="Arial" charset="0"/>
              <a:buChar char="•"/>
            </a:pPr>
            <a:r>
              <a:rPr lang="en-US" sz="2400" dirty="0"/>
              <a:t>Content Manager</a:t>
            </a:r>
          </a:p>
          <a:p>
            <a:pPr marL="401638" lvl="2" indent="-285750">
              <a:buFont typeface="Arial" charset="0"/>
              <a:buChar char="•"/>
            </a:pPr>
            <a:r>
              <a:rPr lang="en-US" sz="2400" dirty="0"/>
              <a:t>Graphic Designer (</a:t>
            </a:r>
            <a:r>
              <a:rPr lang="en-US" sz="2400" dirty="0" err="1"/>
              <a:t>infographics</a:t>
            </a:r>
            <a:r>
              <a:rPr lang="en-US" sz="2400" dirty="0"/>
              <a:t>)</a:t>
            </a:r>
          </a:p>
          <a:p>
            <a:pPr marL="401638" lvl="2" indent="-285750">
              <a:buFont typeface="Arial" charset="0"/>
              <a:buChar char="•"/>
            </a:pPr>
            <a:r>
              <a:rPr lang="en-US" sz="2400" dirty="0" smtClean="0"/>
              <a:t>Photographer</a:t>
            </a:r>
          </a:p>
          <a:p>
            <a:pPr marL="401638" lvl="2" indent="-285750">
              <a:buFont typeface="Arial" charset="0"/>
              <a:buChar char="•"/>
            </a:pPr>
            <a:r>
              <a:rPr lang="en-US" sz="2400" dirty="0" smtClean="0"/>
              <a:t>Analytics</a:t>
            </a:r>
          </a:p>
          <a:p>
            <a:pPr marL="401638" lvl="2" indent="-285750">
              <a:buFont typeface="Arial" charset="0"/>
              <a:buChar char="•"/>
            </a:pPr>
            <a:r>
              <a:rPr lang="en-US" sz="2400" dirty="0" smtClean="0"/>
              <a:t>Student Interns</a:t>
            </a:r>
            <a:endParaRPr lang="en-US" sz="2400" dirty="0"/>
          </a:p>
        </p:txBody>
      </p:sp>
      <p:pic>
        <p:nvPicPr>
          <p:cNvPr id="65539" name="Picture 1" descr="socialmediamgr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0400" y="1905000"/>
            <a:ext cx="2772833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3827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09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728663"/>
          </a:xfrm>
        </p:spPr>
        <p:txBody>
          <a:bodyPr/>
          <a:lstStyle/>
          <a:p>
            <a:r>
              <a:rPr lang="en-US" dirty="0">
                <a:latin typeface="Berlin Sans FB" charset="0"/>
              </a:rPr>
              <a:t>ACTIVITY!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457200" y="4648200"/>
            <a:ext cx="8229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3300" dirty="0">
                <a:latin typeface="Berlin Sans FB" charset="0"/>
              </a:rPr>
              <a:t>Brainstorm:  Social Media Marketing Plan for your agency or department</a:t>
            </a:r>
          </a:p>
        </p:txBody>
      </p:sp>
      <p:pic>
        <p:nvPicPr>
          <p:cNvPr id="5" name="Picture 4" descr="saulo-mohana-77106-unsplash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8000" y="2057400"/>
            <a:ext cx="3048000" cy="273935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248400" y="2971800"/>
            <a:ext cx="23778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Photo by </a:t>
            </a:r>
            <a:r>
              <a:rPr lang="en-US" sz="1400" dirty="0" err="1"/>
              <a:t>Saulo</a:t>
            </a:r>
            <a:r>
              <a:rPr lang="en-US" sz="1400" dirty="0"/>
              <a:t> </a:t>
            </a:r>
            <a:r>
              <a:rPr lang="en-US" sz="1400" dirty="0" err="1"/>
              <a:t>Mohana</a:t>
            </a:r>
            <a:r>
              <a:rPr lang="en-US" sz="1400" dirty="0"/>
              <a:t> on </a:t>
            </a:r>
            <a:r>
              <a:rPr lang="en-US" sz="1400" dirty="0" err="1"/>
              <a:t>Unsplash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71297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itle 1"/>
          <p:cNvSpPr>
            <a:spLocks noGrp="1"/>
          </p:cNvSpPr>
          <p:nvPr>
            <p:ph type="title"/>
          </p:nvPr>
        </p:nvSpPr>
        <p:spPr>
          <a:xfrm>
            <a:off x="457200" y="1065213"/>
            <a:ext cx="8229600" cy="687387"/>
          </a:xfrm>
        </p:spPr>
        <p:txBody>
          <a:bodyPr/>
          <a:lstStyle/>
          <a:p>
            <a:r>
              <a:rPr lang="en-US" dirty="0">
                <a:latin typeface="Berlin Sans FB" charset="0"/>
              </a:rPr>
              <a:t>Caveats/Things to Consider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2286000"/>
            <a:ext cx="7391400" cy="3810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“</a:t>
            </a:r>
            <a:r>
              <a:rPr lang="en-US" dirty="0"/>
              <a:t>B</a:t>
            </a:r>
            <a:r>
              <a:rPr lang="en-US" dirty="0" smtClean="0"/>
              <a:t>uy in”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i="1" dirty="0" smtClean="0"/>
              <a:t>faculty, students, staff, management</a:t>
            </a:r>
          </a:p>
          <a:p>
            <a:pPr lvl="1">
              <a:defRPr/>
            </a:pPr>
            <a:r>
              <a:rPr lang="en-US" dirty="0" smtClean="0"/>
              <a:t>Privacy concerns</a:t>
            </a:r>
          </a:p>
          <a:p>
            <a:pPr lvl="1">
              <a:defRPr/>
            </a:pPr>
            <a:r>
              <a:rPr lang="en-US" dirty="0" smtClean="0"/>
              <a:t>Create generic agency/department accounts</a:t>
            </a:r>
          </a:p>
          <a:p>
            <a:pPr lvl="1">
              <a:defRPr/>
            </a:pPr>
            <a:r>
              <a:rPr lang="en-US" dirty="0" smtClean="0"/>
              <a:t>Personal/professional accounts</a:t>
            </a:r>
          </a:p>
          <a:p>
            <a:pPr>
              <a:defRPr/>
            </a:pPr>
            <a:r>
              <a:rPr lang="en-US" dirty="0" smtClean="0"/>
              <a:t>Training needs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i="1" dirty="0" smtClean="0"/>
              <a:t>faculty, staff, management</a:t>
            </a:r>
          </a:p>
          <a:p>
            <a:pPr>
              <a:defRPr/>
            </a:pPr>
            <a:r>
              <a:rPr lang="en-US" dirty="0" smtClean="0"/>
              <a:t>Workload</a:t>
            </a:r>
          </a:p>
          <a:p>
            <a:pPr>
              <a:defRPr/>
            </a:pPr>
            <a:r>
              <a:rPr lang="en-US" dirty="0" smtClean="0"/>
              <a:t>Committee to create and facilitate plan</a:t>
            </a:r>
          </a:p>
          <a:p>
            <a:pPr>
              <a:defRPr/>
            </a:pPr>
            <a:r>
              <a:rPr lang="en-US" dirty="0" smtClean="0"/>
              <a:t>Consistency </a:t>
            </a:r>
            <a:r>
              <a:rPr lang="en-US" i="1" dirty="0" smtClean="0"/>
              <a:t>and</a:t>
            </a:r>
            <a:r>
              <a:rPr lang="en-US" dirty="0" smtClean="0"/>
              <a:t> variety (metaphor)</a:t>
            </a:r>
          </a:p>
          <a:p>
            <a:pPr>
              <a:defRPr/>
            </a:pPr>
            <a:r>
              <a:rPr lang="en-US" dirty="0" smtClean="0"/>
              <a:t>ROI</a:t>
            </a:r>
          </a:p>
          <a:p>
            <a:pPr lvl="1">
              <a:defRPr/>
            </a:pPr>
            <a:r>
              <a:rPr lang="en-US" dirty="0" smtClean="0"/>
              <a:t>Free vs. paid options (boosts)</a:t>
            </a:r>
          </a:p>
          <a:p>
            <a:pPr marL="0" indent="0">
              <a:buFont typeface="Arial" charset="0"/>
              <a:buNone/>
              <a:defRPr/>
            </a:pPr>
            <a:endParaRPr lang="en-US" dirty="0"/>
          </a:p>
        </p:txBody>
      </p:sp>
      <p:pic>
        <p:nvPicPr>
          <p:cNvPr id="69635" name="Picture 3" descr="image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9800" y="3108325"/>
            <a:ext cx="2933700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29739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0" y="1676400"/>
            <a:ext cx="7772400" cy="7683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PART I:  Overview/Tools/USES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352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/>
          <a:lstStyle/>
          <a:p>
            <a:r>
              <a:rPr lang="en-US" dirty="0">
                <a:latin typeface="Berlin Sans FB" charset="0"/>
              </a:rPr>
              <a:t>Questions?  Comments?  Ideas?</a:t>
            </a:r>
          </a:p>
        </p:txBody>
      </p:sp>
      <p:sp>
        <p:nvSpPr>
          <p:cNvPr id="71682" name="Content Placeholder 2"/>
          <p:cNvSpPr>
            <a:spLocks noGrp="1"/>
          </p:cNvSpPr>
          <p:nvPr>
            <p:ph idx="1"/>
          </p:nvPr>
        </p:nvSpPr>
        <p:spPr>
          <a:xfrm>
            <a:off x="3352800" y="2057400"/>
            <a:ext cx="5715000" cy="4495800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n-US" b="1" dirty="0">
                <a:latin typeface="Berlin Sans FB" charset="0"/>
              </a:rPr>
              <a:t>Karla </a:t>
            </a:r>
            <a:r>
              <a:rPr lang="en-US" b="1" dirty="0" smtClean="0">
                <a:latin typeface="Berlin Sans FB" charset="0"/>
              </a:rPr>
              <a:t>Frizler</a:t>
            </a:r>
            <a:r>
              <a:rPr lang="en-US" dirty="0">
                <a:latin typeface="Berlin Sans FB" charset="0"/>
              </a:rPr>
              <a:t/>
            </a:r>
            <a:br>
              <a:rPr lang="en-US" dirty="0">
                <a:latin typeface="Berlin Sans FB" charset="0"/>
              </a:rPr>
            </a:br>
            <a:r>
              <a:rPr lang="en-US" dirty="0" smtClean="0">
                <a:latin typeface="Berlin Sans FB" charset="0"/>
              </a:rPr>
              <a:t>Subject Matter Expert, OTAN</a:t>
            </a:r>
            <a:br>
              <a:rPr lang="en-US" dirty="0" smtClean="0">
                <a:latin typeface="Berlin Sans FB" charset="0"/>
              </a:rPr>
            </a:br>
            <a:endParaRPr lang="en-US" dirty="0">
              <a:latin typeface="Berlin Sans FB" charset="0"/>
            </a:endParaRPr>
          </a:p>
          <a:p>
            <a:pPr marL="0" indent="0">
              <a:buFont typeface="Arial" charset="0"/>
              <a:buNone/>
            </a:pPr>
            <a:r>
              <a:rPr lang="en-US" dirty="0">
                <a:latin typeface="Berlin Sans FB" charset="0"/>
              </a:rPr>
              <a:t>To arrange </a:t>
            </a:r>
            <a:r>
              <a:rPr lang="en-US" dirty="0" smtClean="0">
                <a:latin typeface="Berlin Sans FB" charset="0"/>
              </a:rPr>
              <a:t>F2F training </a:t>
            </a:r>
            <a:r>
              <a:rPr lang="en-US" dirty="0">
                <a:latin typeface="Berlin Sans FB" charset="0"/>
              </a:rPr>
              <a:t>for your agency, </a:t>
            </a:r>
            <a:r>
              <a:rPr lang="en-US" dirty="0" smtClean="0">
                <a:latin typeface="Berlin Sans FB" charset="0"/>
              </a:rPr>
              <a:t>administrator request to OTAN:</a:t>
            </a:r>
            <a:br>
              <a:rPr lang="en-US" dirty="0" smtClean="0">
                <a:latin typeface="Berlin Sans FB" charset="0"/>
              </a:rPr>
            </a:br>
            <a:r>
              <a:rPr lang="en-US" dirty="0" smtClean="0">
                <a:latin typeface="Berlin Sans FB" charset="0"/>
                <a:hlinkClick r:id="rId3"/>
              </a:rPr>
              <a:t>support@otan.us</a:t>
            </a:r>
            <a:r>
              <a:rPr lang="en-US" dirty="0" smtClean="0">
                <a:latin typeface="Berlin Sans FB" charset="0"/>
              </a:rPr>
              <a:t> </a:t>
            </a:r>
            <a:r>
              <a:rPr lang="en-US" dirty="0">
                <a:latin typeface="Berlin Sans FB" charset="0"/>
              </a:rPr>
              <a:t/>
            </a:r>
            <a:br>
              <a:rPr lang="en-US" dirty="0">
                <a:latin typeface="Berlin Sans FB" charset="0"/>
              </a:rPr>
            </a:br>
            <a:r>
              <a:rPr lang="en-US" dirty="0">
                <a:latin typeface="Berlin Sans FB" charset="0"/>
              </a:rPr>
              <a:t/>
            </a:r>
            <a:br>
              <a:rPr lang="en-US" dirty="0">
                <a:latin typeface="Berlin Sans FB" charset="0"/>
              </a:rPr>
            </a:br>
            <a:r>
              <a:rPr lang="en-US" dirty="0">
                <a:latin typeface="Berlin Sans FB" charset="0"/>
              </a:rPr>
              <a:t>To contact me directly:</a:t>
            </a:r>
            <a:endParaRPr lang="en-US" dirty="0">
              <a:latin typeface="Berlin Sans FB" charset="0"/>
              <a:hlinkClick r:id="rId4"/>
            </a:endParaRPr>
          </a:p>
          <a:p>
            <a:pPr marL="342900" lvl="1" indent="0">
              <a:buFont typeface="Arial" charset="0"/>
              <a:buNone/>
            </a:pPr>
            <a:r>
              <a:rPr lang="en-US" sz="2400" dirty="0" smtClean="0">
                <a:latin typeface="Berlin Sans FB" charset="0"/>
                <a:hlinkClick r:id="rId5"/>
              </a:rPr>
              <a:t>karlafrizler.com</a:t>
            </a:r>
            <a:r>
              <a:rPr lang="en-US" sz="2400" dirty="0" smtClean="0">
                <a:latin typeface="Berlin Sans FB" charset="0"/>
              </a:rPr>
              <a:t> • </a:t>
            </a:r>
            <a:r>
              <a:rPr lang="en-US" sz="2400" dirty="0" smtClean="0">
                <a:latin typeface="Berlin Sans FB" charset="0"/>
                <a:hlinkClick r:id="rId6"/>
              </a:rPr>
              <a:t>frizteach.weebly.com</a:t>
            </a:r>
            <a:endParaRPr lang="en-US" sz="2400" dirty="0">
              <a:latin typeface="Berlin Sans FB" charset="0"/>
            </a:endParaRPr>
          </a:p>
          <a:p>
            <a:pPr marL="342900" lvl="1" indent="0">
              <a:buNone/>
            </a:pPr>
            <a:r>
              <a:rPr lang="en-US" sz="2400" dirty="0">
                <a:latin typeface="Berlin Sans FB" charset="0"/>
                <a:hlinkClick r:id="rId7"/>
              </a:rPr>
              <a:t>kfriz@me.com</a:t>
            </a:r>
            <a:r>
              <a:rPr lang="en-US" sz="2400" dirty="0">
                <a:latin typeface="Berlin Sans FB" charset="0"/>
              </a:rPr>
              <a:t> </a:t>
            </a:r>
            <a:r>
              <a:rPr lang="en-US" sz="2400" dirty="0" smtClean="0">
                <a:latin typeface="Berlin Sans FB" charset="0"/>
              </a:rPr>
              <a:t>• 657</a:t>
            </a:r>
            <a:r>
              <a:rPr lang="en-US" sz="2400" dirty="0">
                <a:latin typeface="Berlin Sans FB" charset="0"/>
              </a:rPr>
              <a:t>-229-5252</a:t>
            </a:r>
          </a:p>
        </p:txBody>
      </p:sp>
      <p:pic>
        <p:nvPicPr>
          <p:cNvPr id="71683" name="Picture 1" descr="14910311_1757729011158733_2891035026482825516_n.jp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2439128" cy="243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3519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1143000"/>
          </a:xfrm>
        </p:spPr>
        <p:txBody>
          <a:bodyPr/>
          <a:lstStyle/>
          <a:p>
            <a:r>
              <a:rPr lang="en-US" dirty="0" smtClean="0"/>
              <a:t>About OTAN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Vision: </a:t>
            </a:r>
            <a:r>
              <a:rPr lang="en-US" dirty="0"/>
              <a:t>To lead California adult education in the integration of technology into the educational process, ultimately empowering learners to meet their academic, employment and civic goals</a:t>
            </a:r>
            <a:r>
              <a:rPr lang="en-US" dirty="0" smtClean="0"/>
              <a:t>. [</a:t>
            </a:r>
            <a:r>
              <a:rPr lang="en-US" dirty="0" smtClean="0">
                <a:hlinkClick r:id="rId2"/>
              </a:rPr>
              <a:t>short video</a:t>
            </a:r>
            <a:r>
              <a:rPr lang="en-US" dirty="0" smtClean="0"/>
              <a:t>]</a:t>
            </a:r>
          </a:p>
          <a:p>
            <a:r>
              <a:rPr lang="en-US" dirty="0" smtClean="0"/>
              <a:t>Training: </a:t>
            </a:r>
            <a:r>
              <a:rPr lang="en-US" dirty="0" smtClean="0">
                <a:hlinkClick r:id="rId3"/>
              </a:rPr>
              <a:t>f2f</a:t>
            </a:r>
            <a:r>
              <a:rPr lang="en-US" dirty="0" smtClean="0"/>
              <a:t> &amp; </a:t>
            </a:r>
            <a:r>
              <a:rPr lang="en-US" dirty="0" smtClean="0">
                <a:hlinkClick r:id="rId4"/>
              </a:rPr>
              <a:t>online</a:t>
            </a:r>
            <a:endParaRPr lang="en-US" dirty="0" smtClean="0"/>
          </a:p>
          <a:p>
            <a:r>
              <a:rPr lang="en-US" dirty="0" smtClean="0"/>
              <a:t>Digests: for </a:t>
            </a:r>
            <a:r>
              <a:rPr lang="en-US" dirty="0" smtClean="0">
                <a:hlinkClick r:id="rId5"/>
              </a:rPr>
              <a:t>teachers </a:t>
            </a:r>
            <a:r>
              <a:rPr lang="en-US" dirty="0" smtClean="0"/>
              <a:t>&amp; for </a:t>
            </a:r>
            <a:r>
              <a:rPr lang="en-US" dirty="0" smtClean="0">
                <a:hlinkClick r:id="rId6"/>
              </a:rPr>
              <a:t>administrators</a:t>
            </a:r>
            <a:endParaRPr lang="en-US" dirty="0" smtClean="0"/>
          </a:p>
          <a:p>
            <a:r>
              <a:rPr lang="en-US" dirty="0" smtClean="0">
                <a:hlinkClick r:id="rId7"/>
              </a:rPr>
              <a:t>News </a:t>
            </a:r>
            <a:endParaRPr lang="en-US" dirty="0" smtClean="0"/>
          </a:p>
          <a:p>
            <a:r>
              <a:rPr lang="en-US" dirty="0" smtClean="0">
                <a:hlinkClick r:id="rId8"/>
              </a:rPr>
              <a:t>Teaching with Technology </a:t>
            </a:r>
            <a:endParaRPr lang="en-US" dirty="0" smtClean="0"/>
          </a:p>
          <a:p>
            <a:r>
              <a:rPr lang="en-US" dirty="0" smtClean="0"/>
              <a:t>Technology and Distance Learning </a:t>
            </a:r>
            <a:r>
              <a:rPr lang="en-US" dirty="0" smtClean="0">
                <a:hlinkClick r:id="rId9"/>
              </a:rPr>
              <a:t>Symposium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595631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itle 1"/>
          <p:cNvSpPr>
            <a:spLocks noGrp="1"/>
          </p:cNvSpPr>
          <p:nvPr>
            <p:ph type="title"/>
          </p:nvPr>
        </p:nvSpPr>
        <p:spPr>
          <a:xfrm>
            <a:off x="457200" y="2514600"/>
            <a:ext cx="8229600" cy="1066800"/>
          </a:xfrm>
        </p:spPr>
        <p:txBody>
          <a:bodyPr/>
          <a:lstStyle/>
          <a:p>
            <a:r>
              <a:rPr lang="en-US">
                <a:latin typeface="Berlin Sans FB" charset="0"/>
              </a:rPr>
              <a:t>Thank you!</a:t>
            </a:r>
            <a:br>
              <a:rPr lang="en-US">
                <a:latin typeface="Berlin Sans FB" charset="0"/>
              </a:rPr>
            </a:br>
            <a:r>
              <a:rPr lang="en-US">
                <a:latin typeface="Berlin Sans FB" charset="0"/>
              </a:rPr>
              <a:t>Enjoy the rest of the conference!</a:t>
            </a:r>
          </a:p>
        </p:txBody>
      </p:sp>
    </p:spTree>
    <p:extLst>
      <p:ext uri="{BB962C8B-B14F-4D97-AF65-F5344CB8AC3E}">
        <p14:creationId xmlns:p14="http://schemas.microsoft.com/office/powerpoint/2010/main" val="173752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728663"/>
          </a:xfrm>
        </p:spPr>
        <p:txBody>
          <a:bodyPr/>
          <a:lstStyle/>
          <a:p>
            <a:r>
              <a:rPr lang="en-US" dirty="0">
                <a:latin typeface="Berlin Sans FB" charset="0"/>
              </a:rPr>
              <a:t>ACTIVITY!</a:t>
            </a:r>
          </a:p>
        </p:txBody>
      </p:sp>
      <p:pic>
        <p:nvPicPr>
          <p:cNvPr id="2" name="Picture 1" descr="rawpixel-1054563-unsplash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9800" y="2362200"/>
            <a:ext cx="4723800" cy="314959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00400" y="5638800"/>
            <a:ext cx="26496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Photo by </a:t>
            </a:r>
            <a:r>
              <a:rPr lang="en-US" sz="1400" dirty="0" err="1"/>
              <a:t>rawpixel</a:t>
            </a:r>
            <a:r>
              <a:rPr lang="en-US" sz="1400" dirty="0"/>
              <a:t> on </a:t>
            </a:r>
            <a:r>
              <a:rPr lang="en-US" sz="1400" dirty="0" err="1"/>
              <a:t>Unsplash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100463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944563"/>
          </a:xfrm>
        </p:spPr>
        <p:txBody>
          <a:bodyPr/>
          <a:lstStyle/>
          <a:p>
            <a:r>
              <a:rPr lang="en-US" dirty="0">
                <a:latin typeface="Berlin Sans FB" charset="0"/>
              </a:rPr>
              <a:t>Let’s Connect!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990600" y="2057400"/>
            <a:ext cx="7061200" cy="4343400"/>
            <a:chOff x="1143000" y="1447800"/>
            <a:chExt cx="7289800" cy="4572000"/>
          </a:xfrm>
        </p:grpSpPr>
        <p:pic>
          <p:nvPicPr>
            <p:cNvPr id="20482" name="Picture 7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1447800"/>
              <a:ext cx="914400" cy="950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83" name="TextBox 8"/>
            <p:cNvSpPr txBox="1">
              <a:spLocks noChangeArrowheads="1"/>
            </p:cNvSpPr>
            <p:nvPr/>
          </p:nvSpPr>
          <p:spPr bwMode="auto">
            <a:xfrm>
              <a:off x="2724150" y="1700213"/>
              <a:ext cx="2381250" cy="738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b="1" dirty="0"/>
                <a:t>Karla L. Frizler</a:t>
              </a:r>
            </a:p>
            <a:p>
              <a:endParaRPr lang="en-US" sz="1800" dirty="0"/>
            </a:p>
          </p:txBody>
        </p:sp>
        <p:pic>
          <p:nvPicPr>
            <p:cNvPr id="20484" name="Picture 9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2667000"/>
              <a:ext cx="927100" cy="931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85" name="TextBox 10"/>
            <p:cNvSpPr txBox="1">
              <a:spLocks noChangeArrowheads="1"/>
            </p:cNvSpPr>
            <p:nvPr/>
          </p:nvSpPr>
          <p:spPr bwMode="auto">
            <a:xfrm>
              <a:off x="2724150" y="2843213"/>
              <a:ext cx="2381250" cy="738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b="1" dirty="0" err="1"/>
                <a:t>kfrizler</a:t>
              </a:r>
              <a:endParaRPr lang="en-US" b="1" dirty="0"/>
            </a:p>
            <a:p>
              <a:endParaRPr lang="en-US" sz="1800" dirty="0"/>
            </a:p>
          </p:txBody>
        </p:sp>
        <p:pic>
          <p:nvPicPr>
            <p:cNvPr id="20486" name="Picture 11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3886200"/>
              <a:ext cx="936625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87" name="TextBox 12"/>
            <p:cNvSpPr txBox="1">
              <a:spLocks noChangeArrowheads="1"/>
            </p:cNvSpPr>
            <p:nvPr/>
          </p:nvSpPr>
          <p:spPr bwMode="auto">
            <a:xfrm>
              <a:off x="2743200" y="4062413"/>
              <a:ext cx="2381250" cy="738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b="1"/>
                <a:t>Karla L. Frizler</a:t>
              </a:r>
            </a:p>
            <a:p>
              <a:endParaRPr lang="en-US" sz="1800"/>
            </a:p>
          </p:txBody>
        </p:sp>
        <p:pic>
          <p:nvPicPr>
            <p:cNvPr id="20488" name="Picture 13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5105400"/>
              <a:ext cx="936625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89" name="TextBox 14"/>
            <p:cNvSpPr txBox="1">
              <a:spLocks noChangeArrowheads="1"/>
            </p:cNvSpPr>
            <p:nvPr/>
          </p:nvSpPr>
          <p:spPr bwMode="auto">
            <a:xfrm>
              <a:off x="2743200" y="5281613"/>
              <a:ext cx="2381250" cy="738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b="1"/>
                <a:t>kfrizler</a:t>
              </a:r>
            </a:p>
            <a:p>
              <a:endParaRPr lang="en-US" sz="1800"/>
            </a:p>
          </p:txBody>
        </p:sp>
        <p:pic>
          <p:nvPicPr>
            <p:cNvPr id="20490" name="Picture 1" descr="qrcode_facebook_kfrizler.png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0" y="1447800"/>
              <a:ext cx="1219200" cy="121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1" name="Picture 2" descr="qrcode_linkedin_kfrizler.png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0" y="3657600"/>
              <a:ext cx="1219200" cy="121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2" name="Picture 3" descr="qrcode_instagram_kfrizler.png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13600" y="2438400"/>
              <a:ext cx="1219200" cy="121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3" name="Picture 4" descr="qrcode_twitter_kfrizler.png"/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13600" y="4724400"/>
              <a:ext cx="1219200" cy="121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93014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4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944563"/>
          </a:xfrm>
        </p:spPr>
        <p:txBody>
          <a:bodyPr/>
          <a:lstStyle/>
          <a:p>
            <a:r>
              <a:rPr lang="en-US" dirty="0">
                <a:latin typeface="Berlin Sans FB" charset="0"/>
              </a:rPr>
              <a:t>Why use social media marketing?</a:t>
            </a:r>
          </a:p>
        </p:txBody>
      </p:sp>
      <p:sp>
        <p:nvSpPr>
          <p:cNvPr id="23554" name="Content Placeholder 5"/>
          <p:cNvSpPr>
            <a:spLocks noGrp="1"/>
          </p:cNvSpPr>
          <p:nvPr>
            <p:ph idx="1"/>
          </p:nvPr>
        </p:nvSpPr>
        <p:spPr>
          <a:xfrm>
            <a:off x="3886200" y="2590800"/>
            <a:ext cx="4343400" cy="2438400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n-US" i="1" dirty="0">
                <a:latin typeface="Berlin Sans FB" charset="0"/>
              </a:rPr>
              <a:t>“What makes social media so valuable and revolutionary ... is the two-way communication stream—the conversation— that is intrinsic to the technology.” </a:t>
            </a:r>
            <a:r>
              <a:rPr lang="en-US" sz="1800" dirty="0">
                <a:latin typeface="Berlin Sans FB" charset="0"/>
              </a:rPr>
              <a:t>~ Daniel </a:t>
            </a:r>
            <a:r>
              <a:rPr lang="en-US" sz="1800" dirty="0" err="1">
                <a:latin typeface="Berlin Sans FB" charset="0"/>
              </a:rPr>
              <a:t>Oase</a:t>
            </a:r>
            <a:endParaRPr lang="en-US" sz="1800" dirty="0">
              <a:latin typeface="Berlin Sans FB" charset="0"/>
            </a:endParaRPr>
          </a:p>
        </p:txBody>
      </p:sp>
      <p:pic>
        <p:nvPicPr>
          <p:cNvPr id="23555" name="Picture 3" descr="digital_marketing_accelerator_book.jpg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800" y="2362200"/>
            <a:ext cx="2514600" cy="377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962400" y="5410200"/>
            <a:ext cx="24170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a.co</a:t>
            </a:r>
            <a:r>
              <a:rPr lang="en-US" dirty="0"/>
              <a:t>/d/eV5WiJR</a:t>
            </a:r>
          </a:p>
        </p:txBody>
      </p:sp>
    </p:spTree>
    <p:extLst>
      <p:ext uri="{BB962C8B-B14F-4D97-AF65-F5344CB8AC3E}">
        <p14:creationId xmlns:p14="http://schemas.microsoft.com/office/powerpoint/2010/main" val="691119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728663"/>
          </a:xfrm>
        </p:spPr>
        <p:txBody>
          <a:bodyPr/>
          <a:lstStyle/>
          <a:p>
            <a:r>
              <a:rPr lang="en-US" dirty="0">
                <a:latin typeface="Berlin Sans FB" charset="0"/>
              </a:rPr>
              <a:t>Social Media Tools</a:t>
            </a:r>
          </a:p>
        </p:txBody>
      </p:sp>
      <p:pic>
        <p:nvPicPr>
          <p:cNvPr id="2" name="Picture 1" descr="rahul-chakraborty-460018-unsplash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1800" y="2286000"/>
            <a:ext cx="3324876" cy="332487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895600" y="5715000"/>
            <a:ext cx="348802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Photo by Rahul </a:t>
            </a:r>
            <a:r>
              <a:rPr lang="en-US" sz="1400" dirty="0" err="1"/>
              <a:t>Chakraborty</a:t>
            </a:r>
            <a:r>
              <a:rPr lang="en-US" sz="1400" dirty="0"/>
              <a:t> on </a:t>
            </a:r>
            <a:r>
              <a:rPr lang="en-US" sz="1400" dirty="0" err="1"/>
              <a:t>Unsplash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34205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728663"/>
          </a:xfrm>
        </p:spPr>
        <p:txBody>
          <a:bodyPr/>
          <a:lstStyle/>
          <a:p>
            <a:r>
              <a:rPr lang="en-US" dirty="0">
                <a:latin typeface="Berlin Sans FB" charset="0"/>
              </a:rPr>
              <a:t>Facebook (“FB”)</a:t>
            </a:r>
          </a:p>
        </p:txBody>
      </p:sp>
      <p:pic>
        <p:nvPicPr>
          <p:cNvPr id="27650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1828800"/>
            <a:ext cx="6174861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7477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728663"/>
          </a:xfrm>
        </p:spPr>
        <p:txBody>
          <a:bodyPr/>
          <a:lstStyle/>
          <a:p>
            <a:r>
              <a:rPr lang="en-US" dirty="0">
                <a:latin typeface="Berlin Sans FB" charset="0"/>
              </a:rPr>
              <a:t>LinkedIn</a:t>
            </a:r>
          </a:p>
        </p:txBody>
      </p:sp>
      <p:pic>
        <p:nvPicPr>
          <p:cNvPr id="29698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7400" y="1676400"/>
            <a:ext cx="5920457" cy="359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94496" y="4495800"/>
            <a:ext cx="4068762" cy="2101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4943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1351&quot;&gt;&lt;property id=&quot;20148&quot; value=&quot;5&quot;/&gt;&lt;property id=&quot;20300&quot; value=&quot;Slide 2&quot;/&gt;&lt;property id=&quot;20307&quot; value=&quot;287&quot;/&gt;&lt;/object&gt;&lt;object type=&quot;3&quot; unique_id=&quot;12493&quot;&gt;&lt;property id=&quot;20148&quot; value=&quot;5&quot;/&gt;&lt;property id=&quot;20300&quot; value=&quot;Slide 3&quot;/&gt;&lt;property id=&quot;20307&quot; value=&quot;309&quot;/&gt;&lt;/object&gt;&lt;object type=&quot;3&quot; unique_id=&quot;12494&quot;&gt;&lt;property id=&quot;20148&quot; value=&quot;5&quot;/&gt;&lt;property id=&quot;20300&quot; value=&quot;Slide 4&quot;/&gt;&lt;property id=&quot;20307&quot; value=&quot;310&quot;/&gt;&lt;/object&gt;&lt;object type=&quot;3&quot; unique_id=&quot;12600&quot;&gt;&lt;property id=&quot;20148&quot; value=&quot;5&quot;/&gt;&lt;property id=&quot;20300&quot; value=&quot;Slide 5&quot;/&gt;&lt;property id=&quot;20307&quot; value=&quot;311&quot;/&gt;&lt;/object&gt;&lt;object type=&quot;3&quot; unique_id=&quot;12601&quot;&gt;&lt;property id=&quot;20148&quot; value=&quot;5&quot;/&gt;&lt;property id=&quot;20300&quot; value=&quot;Slide 6&quot;/&gt;&lt;property id=&quot;20307&quot; value=&quot;312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TANPowerpointTemplate-Standard" id="{EDF6D833-5089-D44E-8D2A-1BEC15630E3E}" vid="{B3A03A05-9695-3340-B5AC-0D36AC4A3DA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OTANPowerPointTemplate-Standard</Template>
  <TotalTime>528</TotalTime>
  <Words>1383</Words>
  <Application>Microsoft Macintosh PowerPoint</Application>
  <PresentationFormat>On-screen Show (4:3)</PresentationFormat>
  <Paragraphs>237</Paragraphs>
  <Slides>32</Slides>
  <Notes>29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Using Social Media for Outreach, Marketing and Building Community </vt:lpstr>
      <vt:lpstr>Agenda/Objectives</vt:lpstr>
      <vt:lpstr>PART I:  Overview/Tools/USES</vt:lpstr>
      <vt:lpstr>ACTIVITY!</vt:lpstr>
      <vt:lpstr>Let’s Connect!</vt:lpstr>
      <vt:lpstr>Why use social media marketing?</vt:lpstr>
      <vt:lpstr>Social Media Tools</vt:lpstr>
      <vt:lpstr>Facebook (“FB”)</vt:lpstr>
      <vt:lpstr>LinkedIn</vt:lpstr>
      <vt:lpstr>Twitter</vt:lpstr>
      <vt:lpstr>Instagram (“IG)</vt:lpstr>
      <vt:lpstr>YouTube/Snapchat/Pinterest/Shapr*</vt:lpstr>
      <vt:lpstr>Hootsuite</vt:lpstr>
      <vt:lpstr>ACTIVITY!</vt:lpstr>
      <vt:lpstr>Overview:  Social Media Uses</vt:lpstr>
      <vt:lpstr>One-way announcement</vt:lpstr>
      <vt:lpstr>Professional development</vt:lpstr>
      <vt:lpstr>Discussion thread</vt:lpstr>
      <vt:lpstr>Calendar event</vt:lpstr>
      <vt:lpstr>Success Stories</vt:lpstr>
      <vt:lpstr>Poll</vt:lpstr>
      <vt:lpstr>Photo</vt:lpstr>
      <vt:lpstr>Questions?  Comments?  Ideas?</vt:lpstr>
      <vt:lpstr>PART II:  DEVELOP A SOCIAL MEDIA MARKETING PLAN</vt:lpstr>
      <vt:lpstr>Evaluate a Social Media Posting</vt:lpstr>
      <vt:lpstr>ACTIVITY!</vt:lpstr>
      <vt:lpstr>Overview:  Roles</vt:lpstr>
      <vt:lpstr>ACTIVITY!</vt:lpstr>
      <vt:lpstr>Caveats/Things to Consider</vt:lpstr>
      <vt:lpstr>Questions?  Comments?  Ideas?</vt:lpstr>
      <vt:lpstr>About OTAN</vt:lpstr>
      <vt:lpstr>Thank you! Enjoy the rest of the conference!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Penny Pearson</dc:creator>
  <cp:lastModifiedBy>Karla Frizler</cp:lastModifiedBy>
  <cp:revision>70</cp:revision>
  <cp:lastPrinted>2014-08-13T16:31:12Z</cp:lastPrinted>
  <dcterms:created xsi:type="dcterms:W3CDTF">2016-10-06T20:15:44Z</dcterms:created>
  <dcterms:modified xsi:type="dcterms:W3CDTF">2018-11-11T00:20:46Z</dcterms:modified>
</cp:coreProperties>
</file>