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9" r:id="rId2"/>
    <p:sldId id="313" r:id="rId3"/>
    <p:sldId id="323" r:id="rId4"/>
    <p:sldId id="351" r:id="rId5"/>
    <p:sldId id="339" r:id="rId6"/>
    <p:sldId id="335" r:id="rId7"/>
    <p:sldId id="344" r:id="rId8"/>
    <p:sldId id="358" r:id="rId9"/>
    <p:sldId id="332" r:id="rId10"/>
    <p:sldId id="348" r:id="rId11"/>
    <p:sldId id="355" r:id="rId12"/>
    <p:sldId id="349" r:id="rId13"/>
    <p:sldId id="333" r:id="rId14"/>
    <p:sldId id="352" r:id="rId15"/>
    <p:sldId id="334" r:id="rId16"/>
    <p:sldId id="356" r:id="rId17"/>
    <p:sldId id="357" r:id="rId18"/>
    <p:sldId id="337" r:id="rId19"/>
    <p:sldId id="353" r:id="rId20"/>
    <p:sldId id="324" r:id="rId21"/>
    <p:sldId id="318" r:id="rId22"/>
  </p:sldIdLst>
  <p:sldSz cx="9144000" cy="6858000" type="screen4x3"/>
  <p:notesSz cx="6954838" cy="93091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056">
          <p15:clr>
            <a:srgbClr val="A4A3A4"/>
          </p15:clr>
        </p15:guide>
        <p15:guide id="2" pos="2880">
          <p15:clr>
            <a:srgbClr val="A4A3A4"/>
          </p15:clr>
        </p15:guide>
        <p15:guide id="3" orient="horz" pos="1920">
          <p15:clr>
            <a:srgbClr val="A4A3A4"/>
          </p15:clr>
        </p15:guide>
        <p15:guide id="4" orient="horz" pos="1488">
          <p15:clr>
            <a:srgbClr val="A4A3A4"/>
          </p15:clr>
        </p15:guide>
      </p15:sldGuideLst>
    </p:ext>
    <p:ext uri="{2D200454-40CA-4A62-9FC3-DE9A4176ACB9}">
      <p15:notesGuideLst xmlns=""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6" autoAdjust="0"/>
    <p:restoredTop sz="63280" autoAdjust="0"/>
  </p:normalViewPr>
  <p:slideViewPr>
    <p:cSldViewPr showGuides="1">
      <p:cViewPr>
        <p:scale>
          <a:sx n="100" d="100"/>
          <a:sy n="100" d="100"/>
        </p:scale>
        <p:origin x="-864" y="744"/>
      </p:cViewPr>
      <p:guideLst>
        <p:guide orient="horz" pos="1056"/>
        <p:guide orient="horz" pos="1920"/>
        <p:guide orient="horz" pos="1488"/>
        <p:guide pos="2880"/>
      </p:guideLst>
    </p:cSldViewPr>
  </p:slideViewPr>
  <p:outlineViewPr>
    <p:cViewPr>
      <p:scale>
        <a:sx n="33" d="100"/>
        <a:sy n="33" d="100"/>
      </p:scale>
      <p:origin x="0" y="0"/>
    </p:cViewPr>
  </p:outlineViewPr>
  <p:notesTextViewPr>
    <p:cViewPr>
      <p:scale>
        <a:sx n="3" d="2"/>
        <a:sy n="3" d="2"/>
      </p:scale>
      <p:origin x="0" y="5904"/>
    </p:cViewPr>
  </p:notesTextViewPr>
  <p:sorterViewPr>
    <p:cViewPr varScale="1">
      <p:scale>
        <a:sx n="100" d="100"/>
        <a:sy n="100" d="100"/>
      </p:scale>
      <p:origin x="0" y="0"/>
    </p:cViewPr>
  </p:sorterViewPr>
  <p:notesViewPr>
    <p:cSldViewPr showGuides="1">
      <p:cViewPr varScale="1">
        <p:scale>
          <a:sx n="97" d="100"/>
          <a:sy n="97" d="100"/>
        </p:scale>
        <p:origin x="3096" y="21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38588" y="0"/>
            <a:ext cx="3014662"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7D932AB-369E-A348-B2E3-9572181B97CD}" type="datetimeFigureOut">
              <a:rPr lang="en-US" altLang="en-US"/>
              <a:pPr/>
              <a:t>2/7/19</a:t>
            </a:fld>
            <a:endParaRPr lang="en-US" altLang="en-US"/>
          </a:p>
        </p:txBody>
      </p:sp>
      <p:sp>
        <p:nvSpPr>
          <p:cNvPr id="4" name="Footer Placeholder 3"/>
          <p:cNvSpPr>
            <a:spLocks noGrp="1"/>
          </p:cNvSpPr>
          <p:nvPr>
            <p:ph type="ftr" sz="quarter" idx="2"/>
          </p:nvPr>
        </p:nvSpPr>
        <p:spPr>
          <a:xfrm>
            <a:off x="0" y="8842375"/>
            <a:ext cx="3014663"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38588" y="8842375"/>
            <a:ext cx="301466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A439A2-95F4-954E-9DA8-7A7110749222}" type="slidenum">
              <a:rPr lang="en-US" altLang="en-US"/>
              <a:pPr/>
              <a:t>‹#›</a:t>
            </a:fld>
            <a:endParaRPr lang="en-US" altLang="en-US"/>
          </a:p>
        </p:txBody>
      </p:sp>
    </p:spTree>
    <p:extLst>
      <p:ext uri="{BB962C8B-B14F-4D97-AF65-F5344CB8AC3E}">
        <p14:creationId xmlns:p14="http://schemas.microsoft.com/office/powerpoint/2010/main" val="12402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3938588" y="0"/>
            <a:ext cx="3014662"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charset="0"/>
              </a:defRPr>
            </a:lvl1pPr>
          </a:lstStyle>
          <a:p>
            <a:fld id="{BF46126B-AD5A-FB43-B8D3-3E822A17D265}" type="datetimeFigureOut">
              <a:rPr lang="en-US" altLang="en-US"/>
              <a:pPr/>
              <a:t>2/7/19</a:t>
            </a:fld>
            <a:endParaRPr lang="en-US" alt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14663"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3938588" y="8842375"/>
            <a:ext cx="3014662"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charset="0"/>
              </a:defRPr>
            </a:lvl1pPr>
          </a:lstStyle>
          <a:p>
            <a:fld id="{45DF32A2-9633-8B44-8334-2CF498DE1001}" type="slidenum">
              <a:rPr lang="en-US" altLang="en-US"/>
              <a:pPr/>
              <a:t>‹#›</a:t>
            </a:fld>
            <a:endParaRPr lang="en-US" altLang="en-US"/>
          </a:p>
        </p:txBody>
      </p:sp>
    </p:spTree>
    <p:extLst>
      <p:ext uri="{BB962C8B-B14F-4D97-AF65-F5344CB8AC3E}">
        <p14:creationId xmlns:p14="http://schemas.microsoft.com/office/powerpoint/2010/main" val="1888177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Hello and welcome to the latest OTAN Tech Talk.  I’m Karla Frizler, a Subject Matter Expert for OTAN.  Today we’ll be talking about “LinkedIn for Adult Educators.”  This session assumes you already have some experience using social media apps, so today we’ll be focusing on how to use LinkedIn in particular.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part will be presentation style.  I’ll share my knowledge and experience, and you can follow along.  After that, we will use the chat pod, so you can ask questions if they haven’t already been answered, or share your own experiences.  I will do my best to answer your questions, or at least point you in the direction of valuable resources.  You will have access at the end to this presentation—which includes all of my notes—as well as a supplemental handout that includes links to additional resources to help you with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Ready?  Let’s go ahead and get started!</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a:t>
            </a:r>
            <a:r>
              <a:rPr lang="en-US" sz="1200" b="1" kern="1200" baseline="0" dirty="0" smtClean="0">
                <a:solidFill>
                  <a:schemeClr val="tx1"/>
                </a:solidFill>
                <a:effectLst/>
                <a:latin typeface="+mn-lt"/>
                <a:ea typeface="+mn-ea"/>
                <a:cs typeface="+mn-cs"/>
              </a:rPr>
              <a:t> SLIDE]</a:t>
            </a:r>
            <a:endParaRPr lang="en-US" sz="1200" b="1"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191579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Skills and Endorsements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look at a profile, you’ll see a section called “Skills &amp; Endorsements.”  If you click on the editing pencil in your profile, you can determine which three skills appear on your page.  Of course, you also select the areas of expertise that appear as options for colleague endorsements.  If you select “Show more,” you can see the rest.  When you’re viewing a colleague’s profile, you have the option to select areas of expertise and give that person an endorsement.  The checkmarks indicate the skills you’ve already endorsed.  If you click on the “plus” symbol, it will change to the endorsement checkmark.</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11</a:t>
            </a:fld>
            <a:endParaRPr lang="en-US" altLang="en-US"/>
          </a:p>
        </p:txBody>
      </p:sp>
    </p:spTree>
    <p:extLst>
      <p:ext uri="{BB962C8B-B14F-4D97-AF65-F5344CB8AC3E}">
        <p14:creationId xmlns:p14="http://schemas.microsoft.com/office/powerpoint/2010/main" val="258851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Searching for Jobs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Follow the “Jobs” icon at the top of the page to search for specific employers, job titles, locations, and other parameters you set.  Results will appear in a list and you can explore the company, save a job posting, apply directly, ask for referrals from connections, and view the full job description here.  You can also set up regular “alerts” to inform you about job openings via email or LinkedIn notifications.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Posting Jobs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may also be interested in posting a job opening and promoting it on LinkedIn.  Again, if you follow the Jobs icon at the top of the page, you will see the option to “Post a Job.”  If you are creating the post as an individual, it will appear on your profile.  If you create the job posting from a company page, it will be appear on that account.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Publishing Content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the feature many educators will be excited about.  From your homepage, in the middle column, you can select multiple ways to share your original content on LinkedIn.  In addition to sending a direct post, you may also want to publish articles, Q&amp;A, or case studies.  They would all fall under “Write an article.”  You can also post images and video clips that you create, such as an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or short screencast.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should you write about?  Do you have an area of expertise?  Do colleagues ask for your advice or perspective about particular topics?  Identify problems, issues, or concerns in your field, and address them in your articles. Think about topics that come up frequently in your faculty and management meetings. You can always post a prompt on social media to generate writing ideas, such as, “What is a common misconception about the teaching profession?” or “How do you motivate introverted students to participate in class discussions?”  Trust me, the responses you get to questions like that will give you lots of ideas for articles.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let’s say we’ve selected the button to “Write an article,” and let’s see what that looks like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14</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When you select “Write an article,” you will see this screen.  It is a very basic word processor with minimal formatting options.  The headline should be your title, and you can paste text in the body from another program such as Google Docs or Word.  Where you see “Normal” in the editing options, you will also find two different Header sizes.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 images directly in your post by following the placeholder prompts.  Some options allow you to include a caption.  This is where I give credit if I use a photo from a photo-sharing site such as </a:t>
            </a:r>
            <a:r>
              <a:rPr lang="en-US" sz="1200" kern="1200" dirty="0" err="1" smtClean="0">
                <a:solidFill>
                  <a:schemeClr val="tx1"/>
                </a:solidFill>
                <a:effectLst/>
                <a:latin typeface="+mn-lt"/>
                <a:ea typeface="+mn-ea"/>
                <a:cs typeface="+mn-cs"/>
              </a:rPr>
              <a:t>Unsplash.com</a:t>
            </a:r>
            <a:r>
              <a:rPr lang="en-US" sz="1200" kern="1200" dirty="0" smtClean="0">
                <a:solidFill>
                  <a:schemeClr val="tx1"/>
                </a:solidFill>
                <a:effectLst/>
                <a:latin typeface="+mn-lt"/>
                <a:ea typeface="+mn-ea"/>
                <a:cs typeface="+mn-cs"/>
              </a:rPr>
              <a:t>.  Double-click on an image after it’s uploaded to adjust its size or placement.  You can also add video, links, etc. through the same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Definitely write offline and have someone proofread and edit your writing before you copy &amp; paste into LinkedIn and hit the PUBLISH button in the upper-right corner of the screen.  You will have the opportunity to edit after publication, but it’s best only to edit for content (for example, updating with additional information in the future), rather than editing for punctuation, spelling, or grammar.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Once you’ve published your article, you will see a confirmation page.  It also gives you the opportunity to share on Facebook and on Twitter, as well as LinkedIn.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Below the article title, you will see the publication date, as well as the option to edit the article. You can also view stats about the article’s life beyond your screen and keyboard.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You’ll notice that LinkedIn automatically included your photo, title, and headline from your profile page.  I mentioned before that the headline would be important!  To the right, you’ll see icons for views, likes, comments, and shares.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LinkedIn’s Publishing Platform is called Pulse.  Articles and other posts are distributed automatically by Pulse to your profile section called “Your Articles &amp; Activity.”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If you want others to be able to share your original content, you need to make sure “Public visibility” is turned on in your privacy settings.  Otherwise, people you are directly connected to can still read your articles, but they cannot share with others who are not yet directly connected to you.</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17</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We’ve covered a LOT of information so far.  In summary, you want to keep posts and interactions on LinkedIn professional. This means no swearing, cat videos, or tales of drunken debauchery on vacation.  No judgments here—there are plenty of places for all of that online, just not in LinkedIn.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connect with as many people as possible.  Networking is powerful, especially when you can use a tool that extends networking beyond your local environment, and to a worldwide audience.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Definitely take advantage of both giving and receiving recommendations and endorsements.  Those are powerful and unique features of LinkedIn.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finally, I highly recommend utilizing the publishing feature to share original content and establish yourself as an expert in your field.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r>
              <a:rPr lang="en-US" dirty="0" smtClean="0">
                <a:effectLst/>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18</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this or another session, have you thought to yourself how great it would be to host an OTAN Tech Talk of your own?  I’ve done several tech talks now, and have enjoyed them all. The topic of this one came from the Q&amp;A session of my first one.  All have given me a unique opportunity to grow as a professional and connect with colleagues throughout the state.  I highly recommend giving it a try!  Please share your interest with the folks at OTAN.  They are wonderful at providing emotional and technical support, and will be with you every step of the way.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19</a:t>
            </a:fld>
            <a:endParaRPr lang="en-US" altLang="en-US"/>
          </a:p>
        </p:txBody>
      </p:sp>
    </p:spTree>
    <p:extLst>
      <p:ext uri="{BB962C8B-B14F-4D97-AF65-F5344CB8AC3E}">
        <p14:creationId xmlns:p14="http://schemas.microsoft.com/office/powerpoint/2010/main" val="154683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Hopefully this session is what you were looking for, and I was able to answer all of your questions about using LinkedIn.  If you need more information, or want to share your own experiences, please stay online for a Q&amp;A session.  You can post your questions or comments in the chat pod as soon as the OTAN rep directs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you’d like to download copies of the handout or presentation for this session, you will find both at </a:t>
            </a:r>
            <a:r>
              <a:rPr lang="en-US" sz="1200" kern="1200" dirty="0" err="1" smtClean="0">
                <a:solidFill>
                  <a:schemeClr val="tx1"/>
                </a:solidFill>
                <a:effectLst/>
                <a:latin typeface="+mn-lt"/>
                <a:ea typeface="+mn-ea"/>
                <a:cs typeface="+mn-cs"/>
              </a:rPr>
              <a:t>frizteach.weebly.com</a:t>
            </a:r>
            <a:r>
              <a:rPr lang="en-US" sz="1200" kern="1200" dirty="0" smtClean="0">
                <a:solidFill>
                  <a:schemeClr val="tx1"/>
                </a:solidFill>
                <a:effectLst/>
                <a:latin typeface="+mn-lt"/>
                <a:ea typeface="+mn-ea"/>
                <a:cs typeface="+mn-cs"/>
              </a:rPr>
              <a:t>.  Look for the post on “LinkedIn for Adult Educators.”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your agency is WIOA-funded and you’d like to arrange a hands-on training for your agency, district, or region, please make a direct request through OTAN.   </a:t>
            </a:r>
            <a:endParaRPr lang="en-US" sz="1800"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466B17-63A1-C149-A39D-5CBE7CC851BF}" type="slidenum">
              <a:rPr lang="en-US" sz="1200">
                <a:latin typeface="Calibri" charset="0"/>
                <a:cs typeface="Arial" charset="0"/>
              </a:rPr>
              <a:pPr/>
              <a:t>20</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Today, I will show you features that will help you maximize your use of LinkedIn to showcase your professional expertise.  We’ll explore strategies for personal branding, networking,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job posting and searches, and self-publishing.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Topics include tips for:</a:t>
            </a:r>
          </a:p>
          <a:p>
            <a:pPr lvl="0"/>
            <a:r>
              <a:rPr lang="en-US" sz="1200" kern="1200" dirty="0" smtClean="0">
                <a:solidFill>
                  <a:schemeClr val="tx1"/>
                </a:solidFill>
                <a:effectLst/>
                <a:latin typeface="+mn-lt"/>
                <a:ea typeface="+mn-ea"/>
                <a:cs typeface="+mn-cs"/>
              </a:rPr>
              <a:t>Creating an account and setting up your profile</a:t>
            </a:r>
          </a:p>
          <a:p>
            <a:pPr lvl="0"/>
            <a:r>
              <a:rPr lang="en-US" sz="1200" kern="1200" dirty="0" smtClean="0">
                <a:solidFill>
                  <a:schemeClr val="tx1"/>
                </a:solidFill>
                <a:effectLst/>
                <a:latin typeface="+mn-lt"/>
                <a:ea typeface="+mn-ea"/>
                <a:cs typeface="+mn-cs"/>
              </a:rPr>
              <a:t>Connecting with, recommending, and endorsing colleagues</a:t>
            </a:r>
          </a:p>
          <a:p>
            <a:pPr lvl="0"/>
            <a:r>
              <a:rPr lang="en-US" sz="1200" kern="1200" dirty="0" smtClean="0">
                <a:solidFill>
                  <a:schemeClr val="tx1"/>
                </a:solidFill>
                <a:effectLst/>
                <a:latin typeface="+mn-lt"/>
                <a:ea typeface="+mn-ea"/>
                <a:cs typeface="+mn-cs"/>
              </a:rPr>
              <a:t>Posting and searching for jobs, and </a:t>
            </a:r>
          </a:p>
          <a:p>
            <a:pPr lvl="0"/>
            <a:r>
              <a:rPr lang="en-US" sz="1200" kern="1200" dirty="0" smtClean="0">
                <a:solidFill>
                  <a:schemeClr val="tx1"/>
                </a:solidFill>
                <a:effectLst/>
                <a:latin typeface="+mn-lt"/>
                <a:ea typeface="+mn-ea"/>
                <a:cs typeface="+mn-cs"/>
              </a:rPr>
              <a:t>Publishing content (such as articles) on topics of interest in your field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Hopefully that is what you were looking for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we go any further, what IS LinkedIn?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effectLst/>
                <a:latin typeface="+mn-lt"/>
                <a:ea typeface="+mn-ea"/>
                <a:cs typeface="+mn-cs"/>
              </a:rPr>
              <a:t>THANK YOU!</a:t>
            </a:r>
            <a:r>
              <a:rPr lang="en-US" sz="1800" smtClean="0">
                <a:effectLst/>
              </a:rPr>
              <a:t> </a:t>
            </a:r>
            <a:endParaRPr lang="en-US" sz="1800" smtClean="0">
              <a:latin typeface="Calibri" charset="0"/>
            </a:endParaRPr>
          </a:p>
          <a:p>
            <a:endParaRPr lang="en-US"/>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21</a:t>
            </a:fld>
            <a:endParaRPr lang="en-US" altLang="en-US"/>
          </a:p>
        </p:txBody>
      </p:sp>
    </p:spTree>
    <p:extLst>
      <p:ext uri="{BB962C8B-B14F-4D97-AF65-F5344CB8AC3E}">
        <p14:creationId xmlns:p14="http://schemas.microsoft.com/office/powerpoint/2010/main" val="5310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LinkedIn is an interactive, online network of professionals.  Think Facebook without the cat videos, political rants, and “very important” quizzes.  It is also a search engine powered by keywords, so it’s worth taking some time to be thoughtful about the wording you use in your profile.  More on this later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 a look at my LinkedIn homepage, to give you an idea of how the site is designed and organized, and what you should expect to see when you log in after you set up your own account and profile.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[LAUNCH Homepage_Columns.MP4]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first open LinkedIn, you will see your homepage, which is divided into 3 columns.  At the top of the screen are a search box and fairly-intuitive navigation buttons.  On the left, is a shortened version of your profile, referred to in LinkedIn as an “Introduction Card.” Underneath the Introduction Card, you will see any additional pages you manage, and the communities  and groups that you are connected to. Here we see that I am connected to #</a:t>
            </a:r>
            <a:r>
              <a:rPr lang="en-US" sz="1200" kern="1200" dirty="0" err="1" smtClean="0">
                <a:solidFill>
                  <a:schemeClr val="tx1"/>
                </a:solidFill>
                <a:effectLst/>
                <a:latin typeface="+mn-lt"/>
                <a:ea typeface="+mn-ea"/>
                <a:cs typeface="+mn-cs"/>
              </a:rPr>
              <a:t>CaliforniaCommunityColleges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HigherEducation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DigitalMarketing</a:t>
            </a:r>
            <a:r>
              <a:rPr lang="en-US" sz="1200" kern="1200" dirty="0" smtClean="0">
                <a:solidFill>
                  <a:schemeClr val="tx1"/>
                </a:solidFill>
                <a:effectLst/>
                <a:latin typeface="+mn-lt"/>
                <a:ea typeface="+mn-ea"/>
                <a:cs typeface="+mn-cs"/>
              </a:rPr>
              <a:t>, plus groups such as TESOL.  These communities and groups, along with your connections, determine which posts you see in your LinkedIn feed.  You can add or remove communities by selecting “Discover More” at the bottom of this box.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top-middle column of the homepage, you see the space where you can post your own content. You can share an article, photo, video or idea.  Just select “Start a post” and start typing directly in the box, replacing the placeholder text “What do you want to talk about?”  At the top, you can select the audience:  anyone on LinkedIn, anyone on LinkedIn plus Twitter, just your LinkedIn Connections, or only members of specific groups.   You can also add </a:t>
            </a:r>
            <a:r>
              <a:rPr lang="en-US" sz="1200" kern="1200" dirty="0" err="1" smtClean="0">
                <a:solidFill>
                  <a:schemeClr val="tx1"/>
                </a:solidFill>
                <a:effectLst/>
                <a:latin typeface="+mn-lt"/>
                <a:ea typeface="+mn-ea"/>
                <a:cs typeface="+mn-cs"/>
              </a:rPr>
              <a:t>hashtags</a:t>
            </a:r>
            <a:r>
              <a:rPr lang="en-US" sz="1200" kern="1200" dirty="0" smtClean="0">
                <a:solidFill>
                  <a:schemeClr val="tx1"/>
                </a:solidFill>
                <a:effectLst/>
                <a:latin typeface="+mn-lt"/>
                <a:ea typeface="+mn-ea"/>
                <a:cs typeface="+mn-cs"/>
              </a:rPr>
              <a:t> below, using common ones that auto-populate based on your identified interests, or you can you can create your own.  Here, you can also add photos or videos, and tag people.  Where you start a post, there is also the option to “Write an article,” which we’ll cover in more detail later.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Back to the LinkedIn homepage … notice that you see your feed in the middle column, below the box where you can enter a post.  If you want to organize your feed by seeing the most recent posts first, select “Recent” under the POST button.  The options are TOP (which is determined by LinkedIn, and is the default) and RECENT (which is chronological).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example, you can see posts from my “connections”—friends, colleagues, and other professionals and organizations that I follow. The first post is from Education Week.  The next is from an ad from </a:t>
            </a:r>
            <a:r>
              <a:rPr lang="en-US" sz="1200" kern="1200" dirty="0" err="1" smtClean="0">
                <a:solidFill>
                  <a:schemeClr val="tx1"/>
                </a:solidFill>
                <a:effectLst/>
                <a:latin typeface="+mn-lt"/>
                <a:ea typeface="+mn-ea"/>
                <a:cs typeface="+mn-cs"/>
              </a:rPr>
              <a:t>WordPress</a:t>
            </a:r>
            <a:r>
              <a:rPr lang="en-US" sz="1200" kern="1200" dirty="0" smtClean="0">
                <a:solidFill>
                  <a:schemeClr val="tx1"/>
                </a:solidFill>
                <a:effectLst/>
                <a:latin typeface="+mn-lt"/>
                <a:ea typeface="+mn-ea"/>
                <a:cs typeface="+mn-cs"/>
              </a:rPr>
              <a:t>.  You can tell it’s an ad because it says “Promoted.”  Next is a post from a connection sharing a professional development opportunity—a free webinar.  Below that there’s a post from a colleague and friend sharing an article published on LinkedIn (which you can see by looking at the byline).  I will show YOU how publish your own articles, later.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third column, we see suggested links to articles about current hot topics or “What people are talking about now.”  These are articles that might not appear in your feed because of who you follow, but are popular among LinkedIn users overall.  That section is followed by an ad, and then suggestions from LinkedIn about people, businesses and communities to “Add to your feed.”  Just select “Follow” and you’ll begin seeing posts from these connections in your feed.  Select “View all recommendations” to see other suggestions from LinkedIn.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please notice you can access the Help Center below that, where you can find detailed step-by-step technical instructions on how to use LinkedIn’s features.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we understand what LinkedIn is, and what a typical homepage looks like, let’s think about why we might use this site …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4</a:t>
            </a:fld>
            <a:endParaRPr lang="en-US" altLang="en-US"/>
          </a:p>
        </p:txBody>
      </p:sp>
    </p:spTree>
    <p:extLst>
      <p:ext uri="{BB962C8B-B14F-4D97-AF65-F5344CB8AC3E}">
        <p14:creationId xmlns:p14="http://schemas.microsoft.com/office/powerpoint/2010/main" val="270403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use LinkedIn?  Some of the reasons professionals use LinkedIn include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Showcase professional expertise</a:t>
            </a:r>
          </a:p>
          <a:p>
            <a:pPr lvl="0"/>
            <a:r>
              <a:rPr lang="en-US" sz="1200" kern="1200" dirty="0" smtClean="0">
                <a:solidFill>
                  <a:schemeClr val="tx1"/>
                </a:solidFill>
                <a:effectLst/>
                <a:latin typeface="+mn-lt"/>
                <a:ea typeface="+mn-ea"/>
                <a:cs typeface="+mn-cs"/>
              </a:rPr>
              <a:t>Provide links to examples of your work.  For example, after OTAN posts these “Tech Talks” on their YouTube Channel, I can add a link from my LinkedIn account, so people can see my work in action.</a:t>
            </a:r>
          </a:p>
          <a:p>
            <a:pPr lvl="0"/>
            <a:r>
              <a:rPr lang="en-US" sz="1200" kern="1200" dirty="0" smtClean="0">
                <a:solidFill>
                  <a:schemeClr val="tx1"/>
                </a:solidFill>
                <a:effectLst/>
                <a:latin typeface="+mn-lt"/>
                <a:ea typeface="+mn-ea"/>
                <a:cs typeface="+mn-cs"/>
              </a:rPr>
              <a:t>Exchange recommendations &amp; endorsements with others</a:t>
            </a:r>
          </a:p>
          <a:p>
            <a:pPr lvl="0"/>
            <a:r>
              <a:rPr lang="en-US" sz="1200" kern="1200" dirty="0" smtClean="0">
                <a:solidFill>
                  <a:schemeClr val="tx1"/>
                </a:solidFill>
                <a:effectLst/>
                <a:latin typeface="+mn-lt"/>
                <a:ea typeface="+mn-ea"/>
                <a:cs typeface="+mn-cs"/>
              </a:rPr>
              <a:t>Follow up after conferences or professional development.  For example, after this Tech Talk, you may want to stay connected with me.</a:t>
            </a:r>
          </a:p>
          <a:p>
            <a:pPr lvl="0"/>
            <a:r>
              <a:rPr lang="en-US" sz="1200" kern="1200" dirty="0" smtClean="0">
                <a:solidFill>
                  <a:schemeClr val="tx1"/>
                </a:solidFill>
                <a:effectLst/>
                <a:latin typeface="+mn-lt"/>
                <a:ea typeface="+mn-ea"/>
                <a:cs typeface="+mn-cs"/>
              </a:rPr>
              <a:t>You can also search for job openings and find out the average salary of particular jobs in your area.  Even if you’re not actively looking for a job, you may be contacted for consulting work, or to mentor others, so it is still valuable to have an active, updated LinkedIn profile at all times.</a:t>
            </a:r>
          </a:p>
          <a:p>
            <a:pPr lvl="0"/>
            <a:r>
              <a:rPr lang="en-US" sz="1200" kern="1200" dirty="0" smtClean="0">
                <a:solidFill>
                  <a:schemeClr val="tx1"/>
                </a:solidFill>
                <a:effectLst/>
                <a:latin typeface="+mn-lt"/>
                <a:ea typeface="+mn-ea"/>
                <a:cs typeface="+mn-cs"/>
              </a:rPr>
              <a:t>In addition to looking for jobs, you can also post jobs and evaluate potential candidates </a:t>
            </a:r>
          </a:p>
          <a:p>
            <a:pPr lvl="0"/>
            <a:r>
              <a:rPr lang="en-US" sz="1200" kern="1200" dirty="0" smtClean="0">
                <a:solidFill>
                  <a:schemeClr val="tx1"/>
                </a:solidFill>
                <a:effectLst/>
                <a:latin typeface="+mn-lt"/>
                <a:ea typeface="+mn-ea"/>
                <a:cs typeface="+mn-cs"/>
              </a:rPr>
              <a:t>Research companies or agencies with which you may be collaborating  </a:t>
            </a:r>
          </a:p>
          <a:p>
            <a:pPr lvl="0"/>
            <a:r>
              <a:rPr lang="en-US" sz="1200" kern="1200" dirty="0" smtClean="0">
                <a:solidFill>
                  <a:schemeClr val="tx1"/>
                </a:solidFill>
                <a:effectLst/>
                <a:latin typeface="+mn-lt"/>
                <a:ea typeface="+mn-ea"/>
                <a:cs typeface="+mn-cs"/>
              </a:rPr>
              <a:t>Stay connected with former colleagues and students without connecting personally, through something like Facebook</a:t>
            </a:r>
          </a:p>
          <a:p>
            <a:pPr lvl="0"/>
            <a:r>
              <a:rPr lang="en-US" sz="1200" kern="1200" dirty="0" smtClean="0">
                <a:solidFill>
                  <a:schemeClr val="tx1"/>
                </a:solidFill>
                <a:effectLst/>
                <a:latin typeface="+mn-lt"/>
                <a:ea typeface="+mn-ea"/>
                <a:cs typeface="+mn-cs"/>
              </a:rPr>
              <a:t>Publish on topics of interest in your field of expertise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good reasons to use this valuable resource.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5</a:t>
            </a:fld>
            <a:endParaRPr lang="en-US" altLang="en-US"/>
          </a:p>
        </p:txBody>
      </p:sp>
    </p:spTree>
    <p:extLst>
      <p:ext uri="{BB962C8B-B14F-4D97-AF65-F5344CB8AC3E}">
        <p14:creationId xmlns:p14="http://schemas.microsoft.com/office/powerpoint/2010/main" val="177702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Getting Started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you know WHY you should be using LinkedIn, let’s explore HOW.  With social media such as Facebook, </a:t>
            </a:r>
            <a:r>
              <a:rPr lang="en-US" sz="1200" kern="1200" dirty="0" err="1" smtClean="0">
                <a:solidFill>
                  <a:schemeClr val="tx1"/>
                </a:solidFill>
                <a:effectLst/>
                <a:latin typeface="+mn-lt"/>
                <a:ea typeface="+mn-ea"/>
                <a:cs typeface="+mn-cs"/>
              </a:rPr>
              <a:t>Instagram</a:t>
            </a:r>
            <a:r>
              <a:rPr lang="en-US" sz="1200" kern="1200" dirty="0" smtClean="0">
                <a:solidFill>
                  <a:schemeClr val="tx1"/>
                </a:solidFill>
                <a:effectLst/>
                <a:latin typeface="+mn-lt"/>
                <a:ea typeface="+mn-ea"/>
                <a:cs typeface="+mn-cs"/>
              </a:rPr>
              <a:t>, and Twitter, I typically suggest that educators establish separate personal and professional accounts.  However, in LinkedIn, everything is professional, so I recommend instead individual accounts for educators and company pages for agencies, institutions, and districts.  Your employer likely has a LinkedIn page.  Here’s an example of OTAN’s “company page.” Note that the people who work for OTAN each have their own individual page, such as the example we see here from the fabulous Melinda Holt.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 you think of an example when you yourself might need separate individual and company pages?  Let’s say you’re an instructor and you have a tutoring business on the side.  It may not be appropriate to promote your services through your agency or school, so you could establish a separate LinkedIn page and social media presence dedicated to that tutoring business, to avoid any conflict of interest.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this Tech Talk, we will focus on setting up an individual account and profile, but I wanted you to know that company pages exist if you’re interested in exploring further.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Creating an Account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initially sign up for a LinkedIn account, the process is pretty intuitive.  Just follow the prompts you see to enter your name, email, and a password.  Next, you will be prompted to enter information such as your zip code, most-recent job title, and employer name.  LinkedIn will give you to opportunity to connect with colleagues, friends, and family, and upload a photo.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along the way, you’ll be given the option to “skip.”  You can return to any section of your profile later to fill in anything you’d like.  When getting started, I would set aside an hour or so to enter all of your initial information.  After that, updating here and there won’t take long at all.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7</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[LAUNCH LI_Profile.MP4]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look at my profile as an example, and I’ll share some tips with you along the way.  Note that wherever you see the pencil, or editing tool, throughout the site, you can make changes to your content.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First, you’ll notice my customized “background photo,” featuring my areas of expertise, contact info, and current employers</a:t>
            </a:r>
          </a:p>
          <a:p>
            <a:pPr lvl="1"/>
            <a:r>
              <a:rPr lang="en-US" sz="1200" i="1" kern="1200" dirty="0" smtClean="0">
                <a:solidFill>
                  <a:schemeClr val="tx1"/>
                </a:solidFill>
                <a:effectLst/>
                <a:latin typeface="+mn-lt"/>
                <a:ea typeface="+mn-ea"/>
                <a:cs typeface="+mn-cs"/>
              </a:rPr>
              <a:t>Note that </a:t>
            </a:r>
            <a:r>
              <a:rPr lang="en-US" sz="1200" i="1" kern="1200" dirty="0" err="1" smtClean="0">
                <a:solidFill>
                  <a:schemeClr val="tx1"/>
                </a:solidFill>
                <a:effectLst/>
                <a:latin typeface="+mn-lt"/>
                <a:ea typeface="+mn-ea"/>
                <a:cs typeface="+mn-cs"/>
              </a:rPr>
              <a:t>Canva.com</a:t>
            </a:r>
            <a:r>
              <a:rPr lang="en-US" sz="1200" i="1" kern="1200" dirty="0" smtClean="0">
                <a:solidFill>
                  <a:schemeClr val="tx1"/>
                </a:solidFill>
                <a:effectLst/>
                <a:latin typeface="+mn-lt"/>
                <a:ea typeface="+mn-ea"/>
                <a:cs typeface="+mn-cs"/>
              </a:rPr>
              <a:t> is a great resource of free templates for creating graphics like this.  </a:t>
            </a:r>
            <a:r>
              <a:rPr lang="en-US" sz="1200" i="1" kern="1200" dirty="0" err="1" smtClean="0">
                <a:solidFill>
                  <a:schemeClr val="tx1"/>
                </a:solidFill>
                <a:effectLst/>
                <a:latin typeface="+mn-lt"/>
                <a:ea typeface="+mn-ea"/>
                <a:cs typeface="+mn-cs"/>
              </a:rPr>
              <a:t>Canva.com</a:t>
            </a:r>
            <a:endParaRPr lang="en-US" sz="1200" i="1" kern="1200" dirty="0" smtClean="0">
              <a:solidFill>
                <a:schemeClr val="tx1"/>
              </a:solidFill>
              <a:effectLst/>
              <a:latin typeface="+mn-lt"/>
              <a:ea typeface="+mn-ea"/>
              <a:cs typeface="+mn-cs"/>
            </a:endParaRPr>
          </a:p>
          <a:p>
            <a:pPr marL="742950" lvl="1" indent="-285750">
              <a:buFont typeface="Arial"/>
              <a:buChar char="•"/>
            </a:pPr>
            <a:endParaRPr lang="en-US" sz="14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I recommend using a consistent, professional-looking photo across all of your professional social media accounts.</a:t>
            </a:r>
          </a:p>
          <a:p>
            <a:pPr marL="171450" lvl="0" indent="-171450">
              <a:buFont typeface="Arial"/>
              <a:buChar char="•"/>
            </a:pPr>
            <a:r>
              <a:rPr lang="en-US" sz="1200" kern="1200" dirty="0" smtClean="0">
                <a:solidFill>
                  <a:schemeClr val="tx1"/>
                </a:solidFill>
                <a:effectLst/>
                <a:latin typeface="+mn-lt"/>
                <a:ea typeface="+mn-ea"/>
                <a:cs typeface="+mn-cs"/>
              </a:rPr>
              <a:t>Add an advanced degree after your last name, but only if you’ve earned it!</a:t>
            </a:r>
          </a:p>
          <a:p>
            <a:pPr marL="171450" lvl="0" indent="-171450">
              <a:buFont typeface="Arial"/>
              <a:buChar char="•"/>
            </a:pPr>
            <a:r>
              <a:rPr lang="en-US" sz="1200" kern="1200" dirty="0" smtClean="0">
                <a:solidFill>
                  <a:schemeClr val="tx1"/>
                </a:solidFill>
                <a:effectLst/>
                <a:latin typeface="+mn-lt"/>
                <a:ea typeface="+mn-ea"/>
                <a:cs typeface="+mn-cs"/>
              </a:rPr>
              <a:t>Spend some time thinking about descriptors for your “headline.”  If you use a </a:t>
            </a:r>
            <a:r>
              <a:rPr lang="en-US" sz="1200" kern="1200" dirty="0" err="1" smtClean="0">
                <a:solidFill>
                  <a:schemeClr val="tx1"/>
                </a:solidFill>
                <a:effectLst/>
                <a:latin typeface="+mn-lt"/>
                <a:ea typeface="+mn-ea"/>
                <a:cs typeface="+mn-cs"/>
              </a:rPr>
              <a:t>hashtag</a:t>
            </a:r>
            <a:r>
              <a:rPr lang="en-US" sz="1200" kern="1200" dirty="0" smtClean="0">
                <a:solidFill>
                  <a:schemeClr val="tx1"/>
                </a:solidFill>
                <a:effectLst/>
                <a:latin typeface="+mn-lt"/>
                <a:ea typeface="+mn-ea"/>
                <a:cs typeface="+mn-cs"/>
              </a:rPr>
              <a:t>, start with that—it will appear on all of your posts.  You’ll want to emphasize roles and areas of expertise, rather than titles.  This section is important for the LinkedIn search engine and for publishing original content.</a:t>
            </a:r>
          </a:p>
          <a:p>
            <a:pPr marL="171450" lvl="0" indent="-171450">
              <a:buFont typeface="Arial"/>
              <a:buChar char="•"/>
            </a:pPr>
            <a:r>
              <a:rPr lang="en-US" sz="1200" kern="1200" dirty="0" smtClean="0">
                <a:solidFill>
                  <a:schemeClr val="tx1"/>
                </a:solidFill>
                <a:effectLst/>
                <a:latin typeface="+mn-lt"/>
                <a:ea typeface="+mn-ea"/>
                <a:cs typeface="+mn-cs"/>
              </a:rPr>
              <a:t>Here, you’ll also see your geographic location.</a:t>
            </a:r>
          </a:p>
          <a:p>
            <a:pPr marL="171450" lvl="0" indent="-171450">
              <a:buFont typeface="Arial"/>
              <a:buChar char="•"/>
            </a:pPr>
            <a:r>
              <a:rPr lang="en-US" sz="1200" kern="1200" dirty="0" smtClean="0">
                <a:solidFill>
                  <a:schemeClr val="tx1"/>
                </a:solidFill>
                <a:effectLst/>
                <a:latin typeface="+mn-lt"/>
                <a:ea typeface="+mn-ea"/>
                <a:cs typeface="+mn-cs"/>
              </a:rPr>
              <a:t>The content on the right is auto-populated by LinkedIn with your current employer, last alma mater, contact info and connections.</a:t>
            </a:r>
          </a:p>
          <a:p>
            <a:pPr marL="171450" lvl="0" indent="-171450">
              <a:buFont typeface="Arial"/>
              <a:buChar char="•"/>
            </a:pPr>
            <a:r>
              <a:rPr lang="en-US" sz="1200" kern="1200" dirty="0" smtClean="0">
                <a:solidFill>
                  <a:schemeClr val="tx1"/>
                </a:solidFill>
                <a:effectLst/>
                <a:latin typeface="+mn-lt"/>
                <a:ea typeface="+mn-ea"/>
                <a:cs typeface="+mn-cs"/>
              </a:rPr>
              <a:t>You will also want to prepare an “About Me” statement for the “Summary” section.  Mine includes a short bio and my vision and mission as an educator.  You can also add links to any websites you manage.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Dashboard section is automatically generated for you only (your connections won’t see it) and includes statistics about how others are interacting with your profile and posts.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Below that, you’ll see your “Articles and Activity” organized all in one place.  If you follow the link on the left to “See all articles,” you will find a list of all original content you have posted.  Here, you see that I have published three articles on LinkedIn, and I can repost them at intervals I choose.  Back to the “Articles and Activity” section of your profile, on the right, you will see highlights of your most-recent posts, comments, and general LinkedIn activity.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 Experience section, gather and have handy your latest CV and resume, and URLs for examples of your work and any video clips or other media, to fill in the work experience, education, and volunteer sections.  When entering your work experience, be sure to emphasize roles and areas of expertise rather than only job titles.  For example, my OTAN title is “Subject Matter Expert,” but my specific areas of expertise are Adult Education, Technology Integration, Social Media, Webinars, and Video </a:t>
            </a:r>
            <a:r>
              <a:rPr lang="en-US" sz="1200" kern="1200" dirty="0" err="1" smtClean="0">
                <a:solidFill>
                  <a:schemeClr val="tx1"/>
                </a:solidFill>
                <a:effectLst/>
                <a:latin typeface="+mn-lt"/>
                <a:ea typeface="+mn-ea"/>
                <a:cs typeface="+mn-cs"/>
              </a:rPr>
              <a:t>Screencasting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Education and Volunteer Experience are pretty straightforward.  Under Skills &amp; Endorsements, you select what you consider your areas of expertise, and colleagues can endorse the quality of your work.  Next, you’ll see where you can find recommendations you’ve received and given</a:t>
            </a:r>
            <a:r>
              <a:rPr lang="en-US"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followed </a:t>
            </a:r>
            <a:r>
              <a:rPr lang="en-US" sz="1200" kern="1200" dirty="0" smtClean="0">
                <a:solidFill>
                  <a:schemeClr val="tx1"/>
                </a:solidFill>
                <a:effectLst/>
                <a:latin typeface="+mn-lt"/>
                <a:ea typeface="+mn-ea"/>
                <a:cs typeface="+mn-cs"/>
              </a:rPr>
              <a:t>by accomplishments you enter, including awards, certifications and professional affiliations.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select interests so that related posts appear in your feed, along with connections and communities.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you’ve seen a basic LinkedIn profile, let’s explore some of the interactive features that make LinkedIn such a powerful resource.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8</a:t>
            </a:fld>
            <a:endParaRPr lang="en-US" altLang="en-US"/>
          </a:p>
        </p:txBody>
      </p:sp>
    </p:spTree>
    <p:extLst>
      <p:ext uri="{BB962C8B-B14F-4D97-AF65-F5344CB8AC3E}">
        <p14:creationId xmlns:p14="http://schemas.microsoft.com/office/powerpoint/2010/main" val="318814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Connecting With Colleagues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the “My Network” button at the top of the screen to connect with people you know.  They will receive a request when you initiate contact.  Alternately, if someone attempts to connect with you, you will receive an invitation, and the option to accept or ignore, which is to decline.  Under “People you may know,” LinkedIn will regularly make suggestions based on mutual connections and shared interests or communities.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Referrals and Recommendations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view a job posting you’re interested in, you will see if you have any connections at that company already.  If so, you may want to request a referral or recommendation.  If you initiate the request from the job posting, it will include a copy of that posting with your message, for the recipient to see.  LinkedIn provides sample text for your message, but you can edit as you wish.  Recommendations automatically attach to your profile.  The same is true if you give a recommendation to another LinkedIn member.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you can always request or submit a recommendation directly through a member’s profile.  Open a profile and click on the “More …” button.  You will see the options to “request a recommendation” or “recommend.”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 SLIDE]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10</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Berlin Sans FB"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erlin Sans FB"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1385FB3-E7D3-6945-BD64-F47F6CBB8BB0}" type="datetimeFigureOut">
              <a:rPr lang="en-US" altLang="en-US"/>
              <a:pPr/>
              <a:t>2/7/19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C56448-EC99-8949-ACE4-6775154FDB2F}" type="slidenum">
              <a:rPr lang="en-US" altLang="en-US"/>
              <a:pPr/>
              <a:t>‹#›</a:t>
            </a:fld>
            <a:endParaRPr lang="en-US" altLang="en-US"/>
          </a:p>
        </p:txBody>
      </p:sp>
    </p:spTree>
    <p:extLst>
      <p:ext uri="{BB962C8B-B14F-4D97-AF65-F5344CB8AC3E}">
        <p14:creationId xmlns:p14="http://schemas.microsoft.com/office/powerpoint/2010/main" val="3241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0D70A8-69CA-F948-BD82-8DE40F0534D1}" type="datetimeFigureOut">
              <a:rPr lang="en-US" altLang="en-US"/>
              <a:pPr/>
              <a:t>2/7/19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AF7F70-2D50-2D4F-92D8-7A9342B9D0B4}" type="slidenum">
              <a:rPr lang="en-US" altLang="en-US"/>
              <a:pPr/>
              <a:t>‹#›</a:t>
            </a:fld>
            <a:endParaRPr lang="en-US" altLang="en-US"/>
          </a:p>
        </p:txBody>
      </p:sp>
    </p:spTree>
    <p:extLst>
      <p:ext uri="{BB962C8B-B14F-4D97-AF65-F5344CB8AC3E}">
        <p14:creationId xmlns:p14="http://schemas.microsoft.com/office/powerpoint/2010/main" val="210063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6C6325-0D5C-B143-B1F8-AFCAA8020936}" type="datetimeFigureOut">
              <a:rPr lang="en-US" altLang="en-US"/>
              <a:pPr/>
              <a:t>2/7/19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728EDD-EEAC-8547-A2C7-B73A758AA951}" type="slidenum">
              <a:rPr lang="en-US" altLang="en-US"/>
              <a:pPr/>
              <a:t>‹#›</a:t>
            </a:fld>
            <a:endParaRPr lang="en-US" altLang="en-US"/>
          </a:p>
        </p:txBody>
      </p:sp>
    </p:spTree>
    <p:extLst>
      <p:ext uri="{BB962C8B-B14F-4D97-AF65-F5344CB8AC3E}">
        <p14:creationId xmlns:p14="http://schemas.microsoft.com/office/powerpoint/2010/main" val="6974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209802"/>
            <a:ext cx="8229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91D14B4-6612-EA41-88AA-419C097D95C4}" type="datetimeFigureOut">
              <a:rPr lang="en-US" altLang="en-US"/>
              <a:pPr/>
              <a:t>2/7/19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E92A16-284E-444A-8009-7E57D457D836}" type="slidenum">
              <a:rPr lang="en-US" altLang="en-US"/>
              <a:pPr/>
              <a:t>‹#›</a:t>
            </a:fld>
            <a:endParaRPr lang="en-US" altLang="en-US"/>
          </a:p>
        </p:txBody>
      </p:sp>
    </p:spTree>
    <p:extLst>
      <p:ext uri="{BB962C8B-B14F-4D97-AF65-F5344CB8AC3E}">
        <p14:creationId xmlns:p14="http://schemas.microsoft.com/office/powerpoint/2010/main" val="57802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ED6C7F-0E3F-DC48-98C1-B25C7834AFF1}" type="datetimeFigureOut">
              <a:rPr lang="en-US" altLang="en-US"/>
              <a:pPr/>
              <a:t>2/7/19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C5F89C-C41C-7446-93A1-7CA846BB70CA}" type="slidenum">
              <a:rPr lang="en-US" altLang="en-US"/>
              <a:pPr/>
              <a:t>‹#›</a:t>
            </a:fld>
            <a:endParaRPr lang="en-US" altLang="en-US"/>
          </a:p>
        </p:txBody>
      </p:sp>
    </p:spTree>
    <p:extLst>
      <p:ext uri="{BB962C8B-B14F-4D97-AF65-F5344CB8AC3E}">
        <p14:creationId xmlns:p14="http://schemas.microsoft.com/office/powerpoint/2010/main" val="181051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4DEA8DA-B261-5046-A6BD-0286912CEC79}" type="datetimeFigureOut">
              <a:rPr lang="en-US" altLang="en-US"/>
              <a:pPr/>
              <a:t>2/7/19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893CA51-9C24-BA45-AE0C-85A1B4A3BBD0}" type="slidenum">
              <a:rPr lang="en-US" altLang="en-US"/>
              <a:pPr/>
              <a:t>‹#›</a:t>
            </a:fld>
            <a:endParaRPr lang="en-US" altLang="en-US"/>
          </a:p>
        </p:txBody>
      </p:sp>
    </p:spTree>
    <p:extLst>
      <p:ext uri="{BB962C8B-B14F-4D97-AF65-F5344CB8AC3E}">
        <p14:creationId xmlns:p14="http://schemas.microsoft.com/office/powerpoint/2010/main" val="16093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AFBDBE0-E7DD-BA4A-A823-D3532092F762}" type="datetimeFigureOut">
              <a:rPr lang="en-US" altLang="en-US"/>
              <a:pPr/>
              <a:t>2/7/19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EB6943D2-AB7E-EC40-AE0A-CCEB5379ABBA}" type="slidenum">
              <a:rPr lang="en-US" altLang="en-US"/>
              <a:pPr/>
              <a:t>‹#›</a:t>
            </a:fld>
            <a:endParaRPr lang="en-US" altLang="en-US"/>
          </a:p>
        </p:txBody>
      </p:sp>
    </p:spTree>
    <p:extLst>
      <p:ext uri="{BB962C8B-B14F-4D97-AF65-F5344CB8AC3E}">
        <p14:creationId xmlns:p14="http://schemas.microsoft.com/office/powerpoint/2010/main" val="33384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E1FF6A3-24B1-2847-8871-6CD65ACC201C}" type="datetimeFigureOut">
              <a:rPr lang="en-US" altLang="en-US"/>
              <a:pPr/>
              <a:t>2/7/19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88D6ABE-8543-A040-AE3C-9EBFBE502929}" type="slidenum">
              <a:rPr lang="en-US" altLang="en-US"/>
              <a:pPr/>
              <a:t>‹#›</a:t>
            </a:fld>
            <a:endParaRPr lang="en-US" altLang="en-US"/>
          </a:p>
        </p:txBody>
      </p:sp>
    </p:spTree>
    <p:extLst>
      <p:ext uri="{BB962C8B-B14F-4D97-AF65-F5344CB8AC3E}">
        <p14:creationId xmlns:p14="http://schemas.microsoft.com/office/powerpoint/2010/main" val="17846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32CAC3-4CBF-A744-9814-A48BF1D6EE50}" type="datetimeFigureOut">
              <a:rPr lang="en-US" altLang="en-US"/>
              <a:pPr/>
              <a:t>2/7/19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4BE1DA26-75A9-4641-AD91-199FF7B9E65F}" type="slidenum">
              <a:rPr lang="en-US" altLang="en-US"/>
              <a:pPr/>
              <a:t>‹#›</a:t>
            </a:fld>
            <a:endParaRPr lang="en-US" altLang="en-US"/>
          </a:p>
        </p:txBody>
      </p:sp>
    </p:spTree>
    <p:extLst>
      <p:ext uri="{BB962C8B-B14F-4D97-AF65-F5344CB8AC3E}">
        <p14:creationId xmlns:p14="http://schemas.microsoft.com/office/powerpoint/2010/main" val="10842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00140"/>
            <a:ext cx="3008313" cy="33496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1100140"/>
            <a:ext cx="5111750" cy="50260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CA5D437-6C17-B645-A310-16676DDE7EE7}" type="datetimeFigureOut">
              <a:rPr lang="en-US" altLang="en-US"/>
              <a:pPr/>
              <a:t>2/7/19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1A659DA-9E37-0542-97DE-988346EAE534}" type="slidenum">
              <a:rPr lang="en-US" altLang="en-US"/>
              <a:pPr/>
              <a:t>‹#›</a:t>
            </a:fld>
            <a:endParaRPr lang="en-US" altLang="en-US"/>
          </a:p>
        </p:txBody>
      </p:sp>
    </p:spTree>
    <p:extLst>
      <p:ext uri="{BB962C8B-B14F-4D97-AF65-F5344CB8AC3E}">
        <p14:creationId xmlns:p14="http://schemas.microsoft.com/office/powerpoint/2010/main" val="8590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58140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64EA19-2349-C545-A295-45DD38370481}" type="datetimeFigureOut">
              <a:rPr lang="en-US" altLang="en-US"/>
              <a:pPr/>
              <a:t>2/7/19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332CA97-EFB1-CB4B-B8AE-6F1F5AFBF4C9}" type="slidenum">
              <a:rPr lang="en-US" altLang="en-US"/>
              <a:pPr/>
              <a:t>‹#›</a:t>
            </a:fld>
            <a:endParaRPr lang="en-US" altLang="en-US"/>
          </a:p>
        </p:txBody>
      </p:sp>
    </p:spTree>
    <p:extLst>
      <p:ext uri="{BB962C8B-B14F-4D97-AF65-F5344CB8AC3E}">
        <p14:creationId xmlns:p14="http://schemas.microsoft.com/office/powerpoint/2010/main" val="694827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22860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019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defRPr>
            </a:lvl1pPr>
          </a:lstStyle>
          <a:p>
            <a:fld id="{F6BB3114-22D9-9040-B67B-3CEBE5C3FC39}" type="datetimeFigureOut">
              <a:rPr lang="en-US" altLang="en-US"/>
              <a:pPr/>
              <a:t>2/7/19</a:t>
            </a:fld>
            <a:endParaRPr lang="en-US" altLang="en-US"/>
          </a:p>
        </p:txBody>
      </p:sp>
      <p:sp>
        <p:nvSpPr>
          <p:cNvPr id="5" name="Footer Placeholder 4"/>
          <p:cNvSpPr>
            <a:spLocks noGrp="1"/>
          </p:cNvSpPr>
          <p:nvPr>
            <p:ph type="ftr" sz="quarter" idx="3"/>
          </p:nvPr>
        </p:nvSpPr>
        <p:spPr>
          <a:xfrm>
            <a:off x="3124200" y="601980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charset="0"/>
              </a:defRPr>
            </a:lvl1pPr>
          </a:lstStyle>
          <a:p>
            <a:endParaRPr lang="en-US" altLang="en-US"/>
          </a:p>
        </p:txBody>
      </p:sp>
      <p:sp>
        <p:nvSpPr>
          <p:cNvPr id="6" name="Slide Number Placeholder 5"/>
          <p:cNvSpPr>
            <a:spLocks noGrp="1"/>
          </p:cNvSpPr>
          <p:nvPr>
            <p:ph type="sldNum" sz="quarter" idx="4"/>
          </p:nvPr>
        </p:nvSpPr>
        <p:spPr>
          <a:xfrm>
            <a:off x="6553200" y="60198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defRPr>
            </a:lvl1pPr>
          </a:lstStyle>
          <a:p>
            <a:fld id="{D38F6F84-69B5-BD40-B280-E2ABF6EECC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36"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mailto:support@otan.us" TargetMode="External"/><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creativecommons.org/licenses/by/4.0/" TargetMode="Externa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676400"/>
            <a:ext cx="8229600" cy="3916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dirty="0" smtClean="0">
                <a:latin typeface="Verdana" charset="0"/>
              </a:rPr>
              <a:t>Smile!  This session is being recorded. </a:t>
            </a:r>
            <a:endParaRPr lang="en-US" dirty="0">
              <a:latin typeface="Verdana" charset="0"/>
            </a:endParaRPr>
          </a:p>
        </p:txBody>
      </p:sp>
      <p:pic>
        <p:nvPicPr>
          <p:cNvPr id="12" name="Picture 4" descr="MCj04238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2828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428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Referrals and Recommendations</a:t>
            </a:r>
            <a:endParaRPr lang="en-US" dirty="0"/>
          </a:p>
        </p:txBody>
      </p:sp>
      <p:grpSp>
        <p:nvGrpSpPr>
          <p:cNvPr id="8" name="Group 7"/>
          <p:cNvGrpSpPr/>
          <p:nvPr/>
        </p:nvGrpSpPr>
        <p:grpSpPr>
          <a:xfrm>
            <a:off x="76200" y="2057400"/>
            <a:ext cx="2895600" cy="1905000"/>
            <a:chOff x="4191000" y="2133600"/>
            <a:chExt cx="4419600" cy="2699657"/>
          </a:xfrm>
        </p:grpSpPr>
        <p:pic>
          <p:nvPicPr>
            <p:cNvPr id="6" name="Picture 5"/>
            <p:cNvPicPr>
              <a:picLocks noChangeAspect="1"/>
            </p:cNvPicPr>
            <p:nvPr/>
          </p:nvPicPr>
          <p:blipFill>
            <a:blip r:embed="rId3"/>
            <a:stretch>
              <a:fillRect/>
            </a:stretch>
          </p:blipFill>
          <p:spPr>
            <a:xfrm>
              <a:off x="4191000" y="2133600"/>
              <a:ext cx="4419600" cy="2699657"/>
            </a:xfrm>
            <a:prstGeom prst="rect">
              <a:avLst/>
            </a:prstGeom>
          </p:spPr>
        </p:pic>
        <p:sp>
          <p:nvSpPr>
            <p:cNvPr id="7" name="Oval 6"/>
            <p:cNvSpPr/>
            <p:nvPr/>
          </p:nvSpPr>
          <p:spPr>
            <a:xfrm>
              <a:off x="7162800" y="3962400"/>
              <a:ext cx="1295400" cy="6096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553200" y="2133600"/>
            <a:ext cx="2514600" cy="4038600"/>
            <a:chOff x="6553200" y="2133600"/>
            <a:chExt cx="2514600" cy="4038600"/>
          </a:xfrm>
        </p:grpSpPr>
        <p:pic>
          <p:nvPicPr>
            <p:cNvPr id="13" name="Picture 12"/>
            <p:cNvPicPr>
              <a:picLocks noChangeAspect="1"/>
            </p:cNvPicPr>
            <p:nvPr/>
          </p:nvPicPr>
          <p:blipFill>
            <a:blip r:embed="rId4"/>
            <a:stretch>
              <a:fillRect/>
            </a:stretch>
          </p:blipFill>
          <p:spPr>
            <a:xfrm>
              <a:off x="6553200" y="2133600"/>
              <a:ext cx="2491510" cy="3962400"/>
            </a:xfrm>
            <a:prstGeom prst="rect">
              <a:avLst/>
            </a:prstGeom>
          </p:spPr>
        </p:pic>
        <p:sp>
          <p:nvSpPr>
            <p:cNvPr id="14" name="Oval 13"/>
            <p:cNvSpPr/>
            <p:nvPr/>
          </p:nvSpPr>
          <p:spPr>
            <a:xfrm>
              <a:off x="7315200" y="5410200"/>
              <a:ext cx="1752600" cy="7620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007806" y="2590800"/>
            <a:ext cx="3392994" cy="3581400"/>
            <a:chOff x="2895600" y="2590800"/>
            <a:chExt cx="3392994" cy="3581400"/>
          </a:xfrm>
        </p:grpSpPr>
        <p:pic>
          <p:nvPicPr>
            <p:cNvPr id="12" name="Picture 11"/>
            <p:cNvPicPr>
              <a:picLocks noChangeAspect="1"/>
            </p:cNvPicPr>
            <p:nvPr/>
          </p:nvPicPr>
          <p:blipFill>
            <a:blip r:embed="rId5"/>
            <a:stretch>
              <a:fillRect/>
            </a:stretch>
          </p:blipFill>
          <p:spPr>
            <a:xfrm>
              <a:off x="2971800" y="2590800"/>
              <a:ext cx="3316794" cy="3581400"/>
            </a:xfrm>
            <a:prstGeom prst="rect">
              <a:avLst/>
            </a:prstGeom>
          </p:spPr>
        </p:pic>
        <p:sp>
          <p:nvSpPr>
            <p:cNvPr id="15" name="Oval 14"/>
            <p:cNvSpPr/>
            <p:nvPr/>
          </p:nvSpPr>
          <p:spPr>
            <a:xfrm>
              <a:off x="2895600" y="5257800"/>
              <a:ext cx="2057400" cy="6096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99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Skills &amp; Endorsements</a:t>
            </a:r>
            <a:endParaRPr lang="en-US" dirty="0"/>
          </a:p>
        </p:txBody>
      </p:sp>
      <p:pic>
        <p:nvPicPr>
          <p:cNvPr id="3" name="Picture 2"/>
          <p:cNvPicPr>
            <a:picLocks noChangeAspect="1"/>
          </p:cNvPicPr>
          <p:nvPr/>
        </p:nvPicPr>
        <p:blipFill>
          <a:blip r:embed="rId3"/>
          <a:stretch>
            <a:fillRect/>
          </a:stretch>
        </p:blipFill>
        <p:spPr>
          <a:xfrm>
            <a:off x="457200" y="2362200"/>
            <a:ext cx="5562600" cy="2992624"/>
          </a:xfrm>
          <a:prstGeom prst="rect">
            <a:avLst/>
          </a:prstGeom>
        </p:spPr>
      </p:pic>
      <p:grpSp>
        <p:nvGrpSpPr>
          <p:cNvPr id="4" name="Group 3"/>
          <p:cNvGrpSpPr/>
          <p:nvPr/>
        </p:nvGrpSpPr>
        <p:grpSpPr>
          <a:xfrm>
            <a:off x="6172200" y="1905000"/>
            <a:ext cx="2667000" cy="4272936"/>
            <a:chOff x="6172200" y="1905000"/>
            <a:chExt cx="2667000" cy="4272936"/>
          </a:xfrm>
        </p:grpSpPr>
        <p:pic>
          <p:nvPicPr>
            <p:cNvPr id="8" name="Picture 7"/>
            <p:cNvPicPr>
              <a:picLocks noChangeAspect="1"/>
            </p:cNvPicPr>
            <p:nvPr/>
          </p:nvPicPr>
          <p:blipFill>
            <a:blip r:embed="rId4"/>
            <a:stretch>
              <a:fillRect/>
            </a:stretch>
          </p:blipFill>
          <p:spPr>
            <a:xfrm>
              <a:off x="6172200" y="1905000"/>
              <a:ext cx="2667000" cy="4272936"/>
            </a:xfrm>
            <a:prstGeom prst="rect">
              <a:avLst/>
            </a:prstGeom>
          </p:spPr>
        </p:pic>
        <p:sp>
          <p:nvSpPr>
            <p:cNvPr id="9" name="Oval 8"/>
            <p:cNvSpPr/>
            <p:nvPr/>
          </p:nvSpPr>
          <p:spPr>
            <a:xfrm>
              <a:off x="6248400" y="2590800"/>
              <a:ext cx="2286000" cy="108966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9083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Searching for Jobs</a:t>
            </a:r>
            <a:endParaRPr lang="en-US" dirty="0"/>
          </a:p>
        </p:txBody>
      </p:sp>
      <p:grpSp>
        <p:nvGrpSpPr>
          <p:cNvPr id="7" name="Group 6"/>
          <p:cNvGrpSpPr/>
          <p:nvPr/>
        </p:nvGrpSpPr>
        <p:grpSpPr>
          <a:xfrm>
            <a:off x="1295400" y="1752600"/>
            <a:ext cx="6324600" cy="4412087"/>
            <a:chOff x="1295400" y="1752600"/>
            <a:chExt cx="6324600" cy="4412087"/>
          </a:xfrm>
        </p:grpSpPr>
        <p:pic>
          <p:nvPicPr>
            <p:cNvPr id="3" name="Picture 2"/>
            <p:cNvPicPr>
              <a:picLocks noChangeAspect="1"/>
            </p:cNvPicPr>
            <p:nvPr/>
          </p:nvPicPr>
          <p:blipFill>
            <a:blip r:embed="rId3"/>
            <a:stretch>
              <a:fillRect/>
            </a:stretch>
          </p:blipFill>
          <p:spPr>
            <a:xfrm>
              <a:off x="1447800" y="1905000"/>
              <a:ext cx="6172200" cy="4259687"/>
            </a:xfrm>
            <a:prstGeom prst="rect">
              <a:avLst/>
            </a:prstGeom>
          </p:spPr>
        </p:pic>
        <p:sp>
          <p:nvSpPr>
            <p:cNvPr id="4" name="Oval 3"/>
            <p:cNvSpPr/>
            <p:nvPr/>
          </p:nvSpPr>
          <p:spPr>
            <a:xfrm>
              <a:off x="1295400" y="1752600"/>
              <a:ext cx="4953000" cy="838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53000" y="3657600"/>
              <a:ext cx="16002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477000" y="4343400"/>
              <a:ext cx="9906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208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Posting Jobs</a:t>
            </a:r>
            <a:endParaRPr lang="en-US" dirty="0"/>
          </a:p>
        </p:txBody>
      </p:sp>
      <p:grpSp>
        <p:nvGrpSpPr>
          <p:cNvPr id="4" name="Group 3"/>
          <p:cNvGrpSpPr/>
          <p:nvPr/>
        </p:nvGrpSpPr>
        <p:grpSpPr>
          <a:xfrm>
            <a:off x="1295400" y="1905000"/>
            <a:ext cx="5871495" cy="4419600"/>
            <a:chOff x="3124200" y="1752600"/>
            <a:chExt cx="5871495" cy="4419600"/>
          </a:xfrm>
        </p:grpSpPr>
        <p:pic>
          <p:nvPicPr>
            <p:cNvPr id="5" name="Picture 4"/>
            <p:cNvPicPr>
              <a:picLocks noChangeAspect="1"/>
            </p:cNvPicPr>
            <p:nvPr/>
          </p:nvPicPr>
          <p:blipFill>
            <a:blip r:embed="rId3"/>
            <a:stretch>
              <a:fillRect/>
            </a:stretch>
          </p:blipFill>
          <p:spPr>
            <a:xfrm>
              <a:off x="5410200" y="1752600"/>
              <a:ext cx="3585495" cy="4419600"/>
            </a:xfrm>
            <a:prstGeom prst="rect">
              <a:avLst/>
            </a:prstGeom>
          </p:spPr>
        </p:pic>
        <p:pic>
          <p:nvPicPr>
            <p:cNvPr id="6" name="Picture 5"/>
            <p:cNvPicPr>
              <a:picLocks noChangeAspect="1"/>
            </p:cNvPicPr>
            <p:nvPr/>
          </p:nvPicPr>
          <p:blipFill>
            <a:blip r:embed="rId4"/>
            <a:stretch>
              <a:fillRect/>
            </a:stretch>
          </p:blipFill>
          <p:spPr>
            <a:xfrm>
              <a:off x="3124200" y="2057400"/>
              <a:ext cx="2384247" cy="1722722"/>
            </a:xfrm>
            <a:prstGeom prst="rect">
              <a:avLst/>
            </a:prstGeom>
          </p:spPr>
        </p:pic>
        <p:sp>
          <p:nvSpPr>
            <p:cNvPr id="10" name="Striped Right Arrow 9"/>
            <p:cNvSpPr/>
            <p:nvPr/>
          </p:nvSpPr>
          <p:spPr>
            <a:xfrm>
              <a:off x="5029200" y="3505200"/>
              <a:ext cx="609600" cy="3810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Publishing Content</a:t>
            </a:r>
            <a:endParaRPr lang="en-US" dirty="0"/>
          </a:p>
        </p:txBody>
      </p:sp>
      <p:sp>
        <p:nvSpPr>
          <p:cNvPr id="3" name="Content Placeholder 2"/>
          <p:cNvSpPr>
            <a:spLocks noGrp="1"/>
          </p:cNvSpPr>
          <p:nvPr>
            <p:ph idx="1"/>
          </p:nvPr>
        </p:nvSpPr>
        <p:spPr>
          <a:xfrm>
            <a:off x="228600" y="1905000"/>
            <a:ext cx="3048000" cy="4800600"/>
          </a:xfrm>
        </p:spPr>
        <p:txBody>
          <a:bodyPr/>
          <a:lstStyle/>
          <a:p>
            <a:r>
              <a:rPr lang="en-US" dirty="0" smtClean="0"/>
              <a:t>Direct post</a:t>
            </a:r>
          </a:p>
          <a:p>
            <a:r>
              <a:rPr lang="en-US" dirty="0" smtClean="0"/>
              <a:t>Article</a:t>
            </a:r>
          </a:p>
          <a:p>
            <a:pPr lvl="1"/>
            <a:r>
              <a:rPr lang="en-US" dirty="0" smtClean="0"/>
              <a:t>Q&amp;A; Case study</a:t>
            </a:r>
          </a:p>
          <a:p>
            <a:r>
              <a:rPr lang="en-US" dirty="0" smtClean="0"/>
              <a:t>Images</a:t>
            </a:r>
          </a:p>
          <a:p>
            <a:r>
              <a:rPr lang="en-US" dirty="0" smtClean="0"/>
              <a:t>Video</a:t>
            </a:r>
            <a:br>
              <a:rPr lang="en-US" dirty="0" smtClean="0"/>
            </a:br>
            <a:endParaRPr lang="en-US" dirty="0" smtClean="0"/>
          </a:p>
          <a:p>
            <a:r>
              <a:rPr lang="en-US" dirty="0" smtClean="0"/>
              <a:t>Topics </a:t>
            </a:r>
            <a:r>
              <a:rPr lang="en-US" dirty="0"/>
              <a:t>of </a:t>
            </a:r>
            <a:r>
              <a:rPr lang="en-US" dirty="0" smtClean="0"/>
              <a:t>interest</a:t>
            </a:r>
            <a:endParaRPr lang="en-US" dirty="0"/>
          </a:p>
          <a:p>
            <a:r>
              <a:rPr lang="en-US" dirty="0"/>
              <a:t>Promote your ideas and solutions to problems in your field(s) of expertise</a:t>
            </a:r>
          </a:p>
          <a:p>
            <a:endParaRPr lang="en-US" dirty="0" smtClean="0"/>
          </a:p>
          <a:p>
            <a:endParaRPr lang="en-US" dirty="0"/>
          </a:p>
        </p:txBody>
      </p:sp>
      <p:grpSp>
        <p:nvGrpSpPr>
          <p:cNvPr id="9" name="Group 8"/>
          <p:cNvGrpSpPr/>
          <p:nvPr/>
        </p:nvGrpSpPr>
        <p:grpSpPr>
          <a:xfrm>
            <a:off x="3048000" y="3019160"/>
            <a:ext cx="6019800" cy="1552840"/>
            <a:chOff x="3124200" y="3019160"/>
            <a:chExt cx="6019800" cy="1552840"/>
          </a:xfrm>
        </p:grpSpPr>
        <p:pic>
          <p:nvPicPr>
            <p:cNvPr id="7" name="Picture 6"/>
            <p:cNvPicPr>
              <a:picLocks noChangeAspect="1"/>
            </p:cNvPicPr>
            <p:nvPr/>
          </p:nvPicPr>
          <p:blipFill>
            <a:blip r:embed="rId3"/>
            <a:stretch>
              <a:fillRect/>
            </a:stretch>
          </p:blipFill>
          <p:spPr>
            <a:xfrm>
              <a:off x="3196137" y="3019160"/>
              <a:ext cx="5947863" cy="1476640"/>
            </a:xfrm>
            <a:prstGeom prst="rect">
              <a:avLst/>
            </a:prstGeom>
          </p:spPr>
        </p:pic>
        <p:sp>
          <p:nvSpPr>
            <p:cNvPr id="8" name="Oval 7"/>
            <p:cNvSpPr/>
            <p:nvPr/>
          </p:nvSpPr>
          <p:spPr>
            <a:xfrm>
              <a:off x="3124200" y="3810000"/>
              <a:ext cx="2590800" cy="7620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5664471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Write an Article</a:t>
            </a:r>
            <a:endParaRPr lang="en-US" dirty="0"/>
          </a:p>
        </p:txBody>
      </p:sp>
      <p:sp>
        <p:nvSpPr>
          <p:cNvPr id="3" name="Content Placeholder 2"/>
          <p:cNvSpPr>
            <a:spLocks noGrp="1"/>
          </p:cNvSpPr>
          <p:nvPr>
            <p:ph idx="1"/>
          </p:nvPr>
        </p:nvSpPr>
        <p:spPr>
          <a:xfrm>
            <a:off x="457200" y="2286000"/>
            <a:ext cx="3276600" cy="3276600"/>
          </a:xfrm>
        </p:spPr>
        <p:txBody>
          <a:bodyPr/>
          <a:lstStyle/>
          <a:p>
            <a:r>
              <a:rPr lang="en-US" dirty="0" smtClean="0"/>
              <a:t>Basic word processor</a:t>
            </a:r>
          </a:p>
          <a:p>
            <a:r>
              <a:rPr lang="en-US" dirty="0" smtClean="0"/>
              <a:t>Minimal formatting features</a:t>
            </a:r>
          </a:p>
          <a:p>
            <a:r>
              <a:rPr lang="en-US" dirty="0" smtClean="0"/>
              <a:t>YOU are the editor!</a:t>
            </a:r>
          </a:p>
          <a:p>
            <a:pPr marL="0" indent="0">
              <a:buNone/>
            </a:pPr>
            <a:endParaRPr lang="en-US" dirty="0"/>
          </a:p>
        </p:txBody>
      </p:sp>
      <p:grpSp>
        <p:nvGrpSpPr>
          <p:cNvPr id="7" name="Group 6"/>
          <p:cNvGrpSpPr/>
          <p:nvPr/>
        </p:nvGrpSpPr>
        <p:grpSpPr>
          <a:xfrm>
            <a:off x="1600200" y="1981200"/>
            <a:ext cx="7357795" cy="4325828"/>
            <a:chOff x="1600200" y="1981200"/>
            <a:chExt cx="7357795" cy="4325828"/>
          </a:xfrm>
        </p:grpSpPr>
        <p:grpSp>
          <p:nvGrpSpPr>
            <p:cNvPr id="9" name="Group 8"/>
            <p:cNvGrpSpPr/>
            <p:nvPr/>
          </p:nvGrpSpPr>
          <p:grpSpPr>
            <a:xfrm>
              <a:off x="1600200" y="1981200"/>
              <a:ext cx="7357795" cy="4325828"/>
              <a:chOff x="1600200" y="1981200"/>
              <a:chExt cx="7357795" cy="4325828"/>
            </a:xfrm>
          </p:grpSpPr>
          <p:pic>
            <p:nvPicPr>
              <p:cNvPr id="4" name="Picture 3"/>
              <p:cNvPicPr>
                <a:picLocks noChangeAspect="1"/>
              </p:cNvPicPr>
              <p:nvPr/>
            </p:nvPicPr>
            <p:blipFill>
              <a:blip r:embed="rId3"/>
              <a:stretch>
                <a:fillRect/>
              </a:stretch>
            </p:blipFill>
            <p:spPr>
              <a:xfrm>
                <a:off x="3733800" y="1981200"/>
                <a:ext cx="5224195" cy="3886200"/>
              </a:xfrm>
              <a:prstGeom prst="rect">
                <a:avLst/>
              </a:prstGeom>
            </p:spPr>
          </p:pic>
          <p:pic>
            <p:nvPicPr>
              <p:cNvPr id="5" name="Picture 4"/>
              <p:cNvPicPr>
                <a:picLocks noChangeAspect="1"/>
              </p:cNvPicPr>
              <p:nvPr/>
            </p:nvPicPr>
            <p:blipFill>
              <a:blip r:embed="rId4"/>
              <a:stretch>
                <a:fillRect/>
              </a:stretch>
            </p:blipFill>
            <p:spPr>
              <a:xfrm>
                <a:off x="1600200" y="5638800"/>
                <a:ext cx="6908800" cy="668228"/>
              </a:xfrm>
              <a:prstGeom prst="rect">
                <a:avLst/>
              </a:prstGeom>
            </p:spPr>
          </p:pic>
          <p:sp>
            <p:nvSpPr>
              <p:cNvPr id="6" name="Curved Right Arrow 5"/>
              <p:cNvSpPr/>
              <p:nvPr/>
            </p:nvSpPr>
            <p:spPr>
              <a:xfrm>
                <a:off x="3047999" y="5270099"/>
                <a:ext cx="625375" cy="521101"/>
              </a:xfrm>
              <a:prstGeom prst="curvedRightArrow">
                <a:avLst/>
              </a:prstGeom>
              <a:solidFill>
                <a:srgbClr val="FF0000"/>
              </a:solidFill>
              <a:ln>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 name="Up Arrow 9"/>
            <p:cNvSpPr/>
            <p:nvPr/>
          </p:nvSpPr>
          <p:spPr>
            <a:xfrm>
              <a:off x="8382000" y="2362200"/>
              <a:ext cx="381000" cy="9906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00600" y="2209800"/>
              <a:ext cx="9144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3276600" cy="3809998"/>
          </a:xfrm>
        </p:spPr>
        <p:txBody>
          <a:bodyPr/>
          <a:lstStyle/>
          <a:p>
            <a:endParaRPr lang="en-US" dirty="0" smtClean="0"/>
          </a:p>
          <a:p>
            <a:endParaRPr lang="en-US" dirty="0"/>
          </a:p>
        </p:txBody>
      </p:sp>
      <p:pic>
        <p:nvPicPr>
          <p:cNvPr id="10" name="Picture 9"/>
          <p:cNvPicPr>
            <a:picLocks noChangeAspect="1"/>
          </p:cNvPicPr>
          <p:nvPr/>
        </p:nvPicPr>
        <p:blipFill>
          <a:blip r:embed="rId3"/>
          <a:stretch>
            <a:fillRect/>
          </a:stretch>
        </p:blipFill>
        <p:spPr>
          <a:xfrm>
            <a:off x="304800" y="1066800"/>
            <a:ext cx="6573567" cy="5486400"/>
          </a:xfrm>
          <a:prstGeom prst="rect">
            <a:avLst/>
          </a:prstGeom>
        </p:spPr>
      </p:pic>
      <p:cxnSp>
        <p:nvCxnSpPr>
          <p:cNvPr id="16" name="Straight Arrow Connector 15"/>
          <p:cNvCxnSpPr/>
          <p:nvPr/>
        </p:nvCxnSpPr>
        <p:spPr>
          <a:xfrm>
            <a:off x="990600" y="2133600"/>
            <a:ext cx="9906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9600" y="5334000"/>
            <a:ext cx="7620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514600" y="5029200"/>
            <a:ext cx="1600200" cy="5334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09600" y="5867400"/>
            <a:ext cx="7620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4038600" y="5562600"/>
            <a:ext cx="1600200" cy="5334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59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Publish an Article</a:t>
            </a:r>
            <a:endParaRPr lang="en-US" dirty="0"/>
          </a:p>
        </p:txBody>
      </p:sp>
      <p:sp>
        <p:nvSpPr>
          <p:cNvPr id="3" name="Content Placeholder 2"/>
          <p:cNvSpPr>
            <a:spLocks noGrp="1"/>
          </p:cNvSpPr>
          <p:nvPr>
            <p:ph idx="1"/>
          </p:nvPr>
        </p:nvSpPr>
        <p:spPr>
          <a:xfrm>
            <a:off x="457200" y="2133600"/>
            <a:ext cx="4953000" cy="533400"/>
          </a:xfrm>
        </p:spPr>
        <p:txBody>
          <a:bodyPr/>
          <a:lstStyle/>
          <a:p>
            <a:r>
              <a:rPr lang="en-US" dirty="0" smtClean="0"/>
              <a:t>Automatically </a:t>
            </a:r>
            <a:r>
              <a:rPr lang="en-US" dirty="0"/>
              <a:t>c</a:t>
            </a:r>
            <a:r>
              <a:rPr lang="en-US" dirty="0" smtClean="0"/>
              <a:t>onnects to profile</a:t>
            </a:r>
          </a:p>
          <a:p>
            <a:endParaRPr lang="en-US" dirty="0" smtClean="0"/>
          </a:p>
          <a:p>
            <a:endParaRPr lang="en-US" dirty="0"/>
          </a:p>
        </p:txBody>
      </p:sp>
      <p:grpSp>
        <p:nvGrpSpPr>
          <p:cNvPr id="10" name="Group 9"/>
          <p:cNvGrpSpPr/>
          <p:nvPr/>
        </p:nvGrpSpPr>
        <p:grpSpPr>
          <a:xfrm>
            <a:off x="457200" y="2590800"/>
            <a:ext cx="8686800" cy="3508655"/>
            <a:chOff x="457200" y="2590800"/>
            <a:chExt cx="8686800" cy="3508655"/>
          </a:xfrm>
        </p:grpSpPr>
        <p:grpSp>
          <p:nvGrpSpPr>
            <p:cNvPr id="9" name="Group 8"/>
            <p:cNvGrpSpPr/>
            <p:nvPr/>
          </p:nvGrpSpPr>
          <p:grpSpPr>
            <a:xfrm>
              <a:off x="457200" y="2743200"/>
              <a:ext cx="8115300" cy="3356255"/>
              <a:chOff x="457200" y="2743200"/>
              <a:chExt cx="8115300" cy="3356255"/>
            </a:xfrm>
          </p:grpSpPr>
          <p:pic>
            <p:nvPicPr>
              <p:cNvPr id="4" name="Picture 3"/>
              <p:cNvPicPr>
                <a:picLocks noChangeAspect="1"/>
              </p:cNvPicPr>
              <p:nvPr/>
            </p:nvPicPr>
            <p:blipFill>
              <a:blip r:embed="rId3"/>
              <a:stretch>
                <a:fillRect/>
              </a:stretch>
            </p:blipFill>
            <p:spPr>
              <a:xfrm>
                <a:off x="457200" y="2743200"/>
                <a:ext cx="6096000" cy="3001677"/>
              </a:xfrm>
              <a:prstGeom prst="rect">
                <a:avLst/>
              </a:prstGeom>
              <a:solidFill>
                <a:srgbClr val="FF0000"/>
              </a:solidFill>
            </p:spPr>
          </p:pic>
          <p:pic>
            <p:nvPicPr>
              <p:cNvPr id="5" name="Picture 4"/>
              <p:cNvPicPr>
                <a:picLocks noChangeAspect="1"/>
              </p:cNvPicPr>
              <p:nvPr/>
            </p:nvPicPr>
            <p:blipFill>
              <a:blip r:embed="rId4"/>
              <a:stretch>
                <a:fillRect/>
              </a:stretch>
            </p:blipFill>
            <p:spPr>
              <a:xfrm>
                <a:off x="6096000" y="4004554"/>
                <a:ext cx="2476500" cy="2094901"/>
              </a:xfrm>
              <a:prstGeom prst="rect">
                <a:avLst/>
              </a:prstGeom>
              <a:solidFill>
                <a:srgbClr val="FF0000"/>
              </a:solidFill>
            </p:spPr>
          </p:pic>
          <p:sp>
            <p:nvSpPr>
              <p:cNvPr id="6" name="Down Arrow 5"/>
              <p:cNvSpPr/>
              <p:nvPr/>
            </p:nvSpPr>
            <p:spPr>
              <a:xfrm>
                <a:off x="7620000" y="3547354"/>
                <a:ext cx="381000" cy="762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990600" y="5223754"/>
                <a:ext cx="304800" cy="685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5"/>
            <a:stretch>
              <a:fillRect/>
            </a:stretch>
          </p:blipFill>
          <p:spPr>
            <a:xfrm>
              <a:off x="5283124" y="2590800"/>
              <a:ext cx="3860876" cy="863141"/>
            </a:xfrm>
            <a:prstGeom prst="rect">
              <a:avLst/>
            </a:prstGeom>
          </p:spPr>
        </p:pic>
      </p:grpSp>
    </p:spTree>
    <p:extLst>
      <p:ext uri="{BB962C8B-B14F-4D97-AF65-F5344CB8AC3E}">
        <p14:creationId xmlns:p14="http://schemas.microsoft.com/office/powerpoint/2010/main" val="18107199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Summary: LinkedIn for Adult Ed</a:t>
            </a:r>
            <a:endParaRPr lang="en-US" dirty="0"/>
          </a:p>
        </p:txBody>
      </p:sp>
      <p:sp>
        <p:nvSpPr>
          <p:cNvPr id="3" name="Content Placeholder 2"/>
          <p:cNvSpPr>
            <a:spLocks noGrp="1"/>
          </p:cNvSpPr>
          <p:nvPr>
            <p:ph idx="1"/>
          </p:nvPr>
        </p:nvSpPr>
        <p:spPr>
          <a:xfrm>
            <a:off x="457200" y="2362200"/>
            <a:ext cx="8229600" cy="3916363"/>
          </a:xfrm>
        </p:spPr>
        <p:txBody>
          <a:bodyPr/>
          <a:lstStyle/>
          <a:p>
            <a:r>
              <a:rPr lang="en-US" dirty="0" smtClean="0"/>
              <a:t>Keep posts and interactions professional</a:t>
            </a:r>
            <a:br>
              <a:rPr lang="en-US" dirty="0" smtClean="0"/>
            </a:br>
            <a:endParaRPr lang="en-US" dirty="0" smtClean="0"/>
          </a:p>
          <a:p>
            <a:r>
              <a:rPr lang="en-US" dirty="0" smtClean="0"/>
              <a:t>Connect with everyone!</a:t>
            </a:r>
            <a:br>
              <a:rPr lang="en-US" dirty="0" smtClean="0"/>
            </a:br>
            <a:endParaRPr lang="en-US" dirty="0" smtClean="0"/>
          </a:p>
          <a:p>
            <a:r>
              <a:rPr lang="en-US" dirty="0" smtClean="0"/>
              <a:t>Ask for and give recommendations and endorsements</a:t>
            </a:r>
            <a:br>
              <a:rPr lang="en-US" dirty="0" smtClean="0"/>
            </a:br>
            <a:endParaRPr lang="en-US" dirty="0" smtClean="0"/>
          </a:p>
          <a:p>
            <a:r>
              <a:rPr lang="en-US" dirty="0" smtClean="0"/>
              <a:t>Utilize the publishing feature</a:t>
            </a:r>
            <a:r>
              <a:rPr lang="en-US" dirty="0"/>
              <a:t> </a:t>
            </a:r>
            <a:r>
              <a:rPr lang="en-US" dirty="0" smtClean="0"/>
              <a:t>to share original content</a:t>
            </a:r>
          </a:p>
          <a:p>
            <a:endParaRPr lang="en-US" dirty="0" smtClean="0"/>
          </a:p>
          <a:p>
            <a:endParaRPr lang="en-US" dirty="0" smtClean="0"/>
          </a:p>
        </p:txBody>
      </p:sp>
    </p:spTree>
    <p:extLst>
      <p:ext uri="{BB962C8B-B14F-4D97-AF65-F5344CB8AC3E}">
        <p14:creationId xmlns:p14="http://schemas.microsoft.com/office/powerpoint/2010/main" val="1042525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Your Own Tech Talk</a:t>
            </a:r>
            <a:endParaRPr lang="en-US" dirty="0"/>
          </a:p>
        </p:txBody>
      </p:sp>
      <p:sp>
        <p:nvSpPr>
          <p:cNvPr id="3" name="Content Placeholder 2"/>
          <p:cNvSpPr txBox="1">
            <a:spLocks/>
          </p:cNvSpPr>
          <p:nvPr/>
        </p:nvSpPr>
        <p:spPr>
          <a:xfrm>
            <a:off x="457200" y="2362202"/>
            <a:ext cx="7162800" cy="3809998"/>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Have information or experience people ask you to share?</a:t>
            </a:r>
            <a:br>
              <a:rPr lang="en-US" dirty="0" smtClean="0"/>
            </a:br>
            <a:endParaRPr lang="en-US" dirty="0" smtClean="0"/>
          </a:p>
          <a:p>
            <a:r>
              <a:rPr lang="en-US" dirty="0" smtClean="0"/>
              <a:t>Is there a topic or resource you’d like to learn more about?</a:t>
            </a:r>
          </a:p>
          <a:p>
            <a:pPr marL="342900" lvl="1" indent="0">
              <a:buFont typeface="Arial" charset="0"/>
              <a:buNone/>
            </a:pPr>
            <a:endParaRPr lang="en-US" dirty="0" smtClean="0"/>
          </a:p>
          <a:p>
            <a:r>
              <a:rPr lang="en-US" dirty="0" smtClean="0"/>
              <a:t>Sign up to host a Tech Talk for OTAN and it will give you the impetus to get started!</a:t>
            </a:r>
          </a:p>
          <a:p>
            <a:endParaRPr lang="en-US" dirty="0"/>
          </a:p>
        </p:txBody>
      </p:sp>
    </p:spTree>
    <p:extLst>
      <p:ext uri="{BB962C8B-B14F-4D97-AF65-F5344CB8AC3E}">
        <p14:creationId xmlns:p14="http://schemas.microsoft.com/office/powerpoint/2010/main" val="2722101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1524000"/>
            <a:ext cx="7772400" cy="9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a:lstStyle>
          <a:p>
            <a:r>
              <a:rPr lang="en-US" sz="3600" b="1" dirty="0" smtClean="0"/>
              <a:t>OTAN Tech Talk:  </a:t>
            </a:r>
            <a:br>
              <a:rPr lang="en-US" sz="3600" b="1" dirty="0" smtClean="0"/>
            </a:br>
            <a:r>
              <a:rPr lang="en-US" sz="3600" b="1" dirty="0" smtClean="0"/>
              <a:t>LinkedIn for Adult Educators</a:t>
            </a:r>
            <a:r>
              <a:rPr lang="en-US" dirty="0" smtClean="0"/>
              <a:t/>
            </a:r>
            <a:br>
              <a:rPr lang="en-US" dirty="0" smtClean="0"/>
            </a:br>
            <a:endParaRPr lang="en-US" dirty="0"/>
          </a:p>
        </p:txBody>
      </p:sp>
      <p:sp>
        <p:nvSpPr>
          <p:cNvPr id="6" name="Subtitle 5"/>
          <p:cNvSpPr txBox="1">
            <a:spLocks/>
          </p:cNvSpPr>
          <p:nvPr/>
        </p:nvSpPr>
        <p:spPr>
          <a:xfrm>
            <a:off x="914400" y="5181600"/>
            <a:ext cx="7391400" cy="9906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0" indent="0" algn="ctr">
              <a:buNone/>
            </a:pPr>
            <a:r>
              <a:rPr lang="en-US" dirty="0">
                <a:solidFill>
                  <a:prstClr val="black">
                    <a:tint val="75000"/>
                  </a:prstClr>
                </a:solidFill>
              </a:rPr>
              <a:t>Karla Frizler, </a:t>
            </a:r>
            <a:r>
              <a:rPr lang="en-US" dirty="0" smtClean="0">
                <a:solidFill>
                  <a:prstClr val="black">
                    <a:tint val="75000"/>
                  </a:prstClr>
                </a:solidFill>
              </a:rPr>
              <a:t>Subject Matter Expert for OTAN</a:t>
            </a:r>
            <a:endParaRPr lang="en-US" dirty="0">
              <a:solidFill>
                <a:prstClr val="black">
                  <a:tint val="75000"/>
                </a:prstClr>
              </a:solidFill>
            </a:endParaRPr>
          </a:p>
          <a:p>
            <a:pPr marL="0" lvl="0" indent="0" algn="ctr">
              <a:buNone/>
            </a:pPr>
            <a:r>
              <a:rPr lang="en-US" dirty="0" smtClean="0">
                <a:solidFill>
                  <a:prstClr val="black">
                    <a:tint val="75000"/>
                  </a:prstClr>
                </a:solidFill>
              </a:rPr>
              <a:t>OTAN Tech Talk 2/08/2019</a:t>
            </a:r>
            <a:endParaRPr lang="en-US" dirty="0">
              <a:solidFill>
                <a:prstClr val="black">
                  <a:tint val="75000"/>
                </a:prstClr>
              </a:solidFill>
            </a:endParaRPr>
          </a:p>
          <a:p>
            <a:pPr marL="0" indent="0" algn="ctr">
              <a:buNone/>
            </a:pPr>
            <a:endParaRPr lang="en-US" dirty="0"/>
          </a:p>
        </p:txBody>
      </p:sp>
      <p:pic>
        <p:nvPicPr>
          <p:cNvPr id="2" name="Picture 1" descr="linked_in_gro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90800"/>
            <a:ext cx="2286000" cy="2286000"/>
          </a:xfrm>
          <a:prstGeom prst="rect">
            <a:avLst/>
          </a:prstGeom>
        </p:spPr>
      </p:pic>
    </p:spTree>
    <p:extLst>
      <p:ext uri="{BB962C8B-B14F-4D97-AF65-F5344CB8AC3E}">
        <p14:creationId xmlns:p14="http://schemas.microsoft.com/office/powerpoint/2010/main" val="1257343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1219200"/>
            <a:ext cx="8839200" cy="1143000"/>
          </a:xfrm>
        </p:spPr>
        <p:txBody>
          <a:bodyPr/>
          <a:lstStyle/>
          <a:p>
            <a:r>
              <a:rPr lang="en-US" dirty="0" smtClean="0">
                <a:latin typeface="Berlin Sans FB" charset="0"/>
              </a:rPr>
              <a:t>Questions?  Comments?  Need more??</a:t>
            </a:r>
            <a:endParaRPr lang="en-US" dirty="0">
              <a:latin typeface="Berlin Sans FB" charset="0"/>
            </a:endParaRPr>
          </a:p>
        </p:txBody>
      </p:sp>
      <p:sp>
        <p:nvSpPr>
          <p:cNvPr id="71682" name="Content Placeholder 2"/>
          <p:cNvSpPr>
            <a:spLocks noGrp="1"/>
          </p:cNvSpPr>
          <p:nvPr>
            <p:ph idx="1"/>
          </p:nvPr>
        </p:nvSpPr>
        <p:spPr>
          <a:xfrm>
            <a:off x="3048000" y="2286000"/>
            <a:ext cx="5943600" cy="3429000"/>
          </a:xfrm>
        </p:spPr>
        <p:txBody>
          <a:bodyPr/>
          <a:lstStyle/>
          <a:p>
            <a:pPr marL="0" indent="0">
              <a:buFont typeface="Arial" charset="0"/>
              <a:buNone/>
            </a:pPr>
            <a:r>
              <a:rPr lang="en-US" b="1" dirty="0" smtClean="0">
                <a:latin typeface="Berlin Sans FB" charset="0"/>
              </a:rPr>
              <a:t>Stay online for Q&amp;A!</a:t>
            </a:r>
          </a:p>
          <a:p>
            <a:pPr marL="0" indent="0">
              <a:buFont typeface="Arial" charset="0"/>
              <a:buNone/>
            </a:pPr>
            <a:endParaRPr lang="en-US" dirty="0" smtClean="0">
              <a:latin typeface="Berlin Sans FB" charset="0"/>
            </a:endParaRPr>
          </a:p>
          <a:p>
            <a:pPr marL="0" indent="0">
              <a:buFont typeface="Arial" charset="0"/>
              <a:buNone/>
            </a:pPr>
            <a:r>
              <a:rPr lang="en-US" dirty="0" smtClean="0">
                <a:latin typeface="Berlin Sans FB" charset="0"/>
              </a:rPr>
              <a:t>Karla Frizler, OTAN Subject Matter Expert</a:t>
            </a:r>
          </a:p>
          <a:p>
            <a:pPr marL="0" indent="0">
              <a:buFont typeface="Arial" charset="0"/>
              <a:buNone/>
            </a:pPr>
            <a:r>
              <a:rPr lang="en-US" b="1" dirty="0" err="1" smtClean="0">
                <a:latin typeface="Berlin Sans FB" charset="0"/>
              </a:rPr>
              <a:t>frizteach.weebly.com</a:t>
            </a:r>
            <a:r>
              <a:rPr lang="en-US" b="1" dirty="0" smtClean="0">
                <a:latin typeface="Berlin Sans FB" charset="0"/>
              </a:rPr>
              <a:t>, </a:t>
            </a:r>
            <a:r>
              <a:rPr lang="en-US" b="1" dirty="0" err="1" smtClean="0">
                <a:latin typeface="Berlin Sans FB" charset="0"/>
              </a:rPr>
              <a:t>kfriz@me.com</a:t>
            </a:r>
            <a:endParaRPr lang="en-US" b="1" dirty="0" smtClean="0">
              <a:latin typeface="Berlin Sans FB" charset="0"/>
            </a:endParaRPr>
          </a:p>
          <a:p>
            <a:pPr marL="0" indent="0">
              <a:buFont typeface="Arial" charset="0"/>
              <a:buNone/>
            </a:pPr>
            <a:endParaRPr lang="en-US" dirty="0" smtClean="0">
              <a:latin typeface="Berlin Sans FB" charset="0"/>
            </a:endParaRPr>
          </a:p>
          <a:p>
            <a:pPr marL="0" indent="0">
              <a:buFont typeface="Arial" charset="0"/>
              <a:buNone/>
            </a:pPr>
            <a:r>
              <a:rPr lang="en-US" i="1" dirty="0" smtClean="0">
                <a:latin typeface="Berlin Sans FB" charset="0"/>
              </a:rPr>
              <a:t>To arrange training for your WIOA-funded agency, please contact OTAN directly: </a:t>
            </a:r>
            <a:r>
              <a:rPr lang="en-US" i="1" dirty="0" smtClean="0">
                <a:latin typeface="Berlin Sans FB" charset="0"/>
                <a:hlinkClick r:id="rId3"/>
              </a:rPr>
              <a:t>support@otan.us</a:t>
            </a:r>
            <a:r>
              <a:rPr lang="en-US" i="1" dirty="0" smtClean="0">
                <a:latin typeface="Berlin Sans FB" charset="0"/>
              </a:rPr>
              <a:t> </a:t>
            </a:r>
            <a:endParaRPr lang="en-US" sz="2400" i="1" dirty="0">
              <a:latin typeface="Berlin Sans FB" charset="0"/>
            </a:endParaRPr>
          </a:p>
        </p:txBody>
      </p:sp>
      <p:pic>
        <p:nvPicPr>
          <p:cNvPr id="71683" name="Picture 1" descr="14910311_1757729011158733_2891035026482825516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351942"/>
            <a:ext cx="2215645" cy="221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6015335"/>
            <a:ext cx="3810000" cy="461665"/>
          </a:xfrm>
          <a:prstGeom prst="rect">
            <a:avLst/>
          </a:prstGeom>
          <a:noFill/>
        </p:spPr>
        <p:txBody>
          <a:bodyPr wrap="square" rtlCol="0">
            <a:spAutoFit/>
          </a:bodyPr>
          <a:lstStyle/>
          <a:p>
            <a:r>
              <a:rPr lang="en-US" sz="1200" i="1" dirty="0" smtClean="0"/>
              <a:t>Many thanks to #</a:t>
            </a:r>
            <a:r>
              <a:rPr lang="en-US" sz="1200" i="1" dirty="0" err="1" smtClean="0"/>
              <a:t>DeepGenius</a:t>
            </a:r>
            <a:r>
              <a:rPr lang="en-US" sz="1200" i="1" dirty="0" smtClean="0"/>
              <a:t> Nancy </a:t>
            </a:r>
            <a:r>
              <a:rPr lang="en-US" sz="1200" i="1" dirty="0" err="1" smtClean="0"/>
              <a:t>Marmolejo</a:t>
            </a:r>
            <a:r>
              <a:rPr lang="en-US" sz="1200" i="1" dirty="0" smtClean="0"/>
              <a:t> for introducing me to the advanced features of LinkedIn.</a:t>
            </a:r>
            <a:endParaRPr lang="en-US" sz="1200" i="1" dirty="0"/>
          </a:p>
        </p:txBody>
      </p:sp>
    </p:spTree>
    <p:extLst>
      <p:ext uri="{BB962C8B-B14F-4D97-AF65-F5344CB8AC3E}">
        <p14:creationId xmlns:p14="http://schemas.microsoft.com/office/powerpoint/2010/main" val="3905404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057400"/>
            <a:ext cx="8229600" cy="1066800"/>
          </a:xfrm>
        </p:spPr>
        <p:txBody>
          <a:bodyPr/>
          <a:lstStyle/>
          <a:p>
            <a:r>
              <a:rPr lang="en-US" dirty="0" smtClean="0"/>
              <a:t>Thank you!</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194" y="4904558"/>
            <a:ext cx="1227411" cy="429442"/>
          </a:xfrm>
          <a:prstGeom prst="rect">
            <a:avLst/>
          </a:prstGeom>
        </p:spPr>
      </p:pic>
      <p:sp>
        <p:nvSpPr>
          <p:cNvPr id="4" name="Footer Placeholder 3"/>
          <p:cNvSpPr>
            <a:spLocks noGrp="1"/>
          </p:cNvSpPr>
          <p:nvPr>
            <p:ph type="ftr" sz="quarter" idx="11"/>
          </p:nvPr>
        </p:nvSpPr>
        <p:spPr>
          <a:xfrm>
            <a:off x="228599" y="5334000"/>
            <a:ext cx="8610600" cy="1295400"/>
          </a:xfrm>
        </p:spPr>
        <p:txBody>
          <a:bodyPr/>
          <a:lstStyle/>
          <a:p>
            <a:endParaRPr lang="en-US" dirty="0" smtClean="0"/>
          </a:p>
          <a:p>
            <a:endParaRPr lang="en-US" dirty="0"/>
          </a:p>
          <a:p>
            <a:r>
              <a:rPr lang="en-US" dirty="0" smtClean="0"/>
              <a:t>This work is licensed under the Creative Commons Attribution 4.0 International License. To view a copy of this license, visit </a:t>
            </a:r>
            <a:r>
              <a:rPr lang="en-US" dirty="0" smtClean="0">
                <a:hlinkClick r:id="rId4"/>
              </a:rPr>
              <a:t>http://creativecommons.org/licenses/by/4.0/</a:t>
            </a:r>
            <a:r>
              <a:rPr lang="en-US" dirty="0" smtClean="0"/>
              <a:t>.</a:t>
            </a:r>
          </a:p>
          <a:p>
            <a:endParaRPr lang="en-US" dirty="0" smtClean="0"/>
          </a:p>
          <a:p>
            <a:r>
              <a:rPr lang="en-US" dirty="0"/>
              <a:t>OTAN activities are funded by contract CN150138 from the Adult Education Office, in the Coordinated Student Support and Adult Education Division, California Department of Education, with funds provided through Federal P.L., 105-220, Section 223. However, OTAN content does not necessarily reflect the position of that department or the U.S. Department of Education.</a:t>
            </a:r>
          </a:p>
          <a:p>
            <a:endParaRPr lang="en-US" dirty="0" smtClean="0"/>
          </a:p>
          <a:p>
            <a:endParaRPr lang="en-US" dirty="0"/>
          </a:p>
        </p:txBody>
      </p:sp>
    </p:spTree>
    <p:extLst>
      <p:ext uri="{BB962C8B-B14F-4D97-AF65-F5344CB8AC3E}">
        <p14:creationId xmlns:p14="http://schemas.microsoft.com/office/powerpoint/2010/main" val="824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dirty="0" smtClean="0"/>
              <a:t>AGENDA</a:t>
            </a:r>
            <a:endParaRPr lang="en-US" dirty="0"/>
          </a:p>
        </p:txBody>
      </p:sp>
      <p:sp>
        <p:nvSpPr>
          <p:cNvPr id="3" name="Content Placeholder 2"/>
          <p:cNvSpPr>
            <a:spLocks noGrp="1"/>
          </p:cNvSpPr>
          <p:nvPr>
            <p:ph idx="1"/>
          </p:nvPr>
        </p:nvSpPr>
        <p:spPr>
          <a:xfrm>
            <a:off x="457200" y="2057400"/>
            <a:ext cx="8382000" cy="4267200"/>
          </a:xfrm>
        </p:spPr>
        <p:txBody>
          <a:bodyPr/>
          <a:lstStyle/>
          <a:p>
            <a:pPr marL="0" indent="0">
              <a:buNone/>
            </a:pPr>
            <a:r>
              <a:rPr lang="en-US" dirty="0" smtClean="0"/>
              <a:t>Overview:  This OTAN Tech Talk features tips for adult educators to maximize use of LinkedIn to showcase professional expertise.  Explore strategies for personal branding, job posting/searches, self publishing, and networking with local and global colleagues.  </a:t>
            </a:r>
          </a:p>
          <a:p>
            <a:pPr marL="0" indent="0">
              <a:buNone/>
            </a:pPr>
            <a:endParaRPr lang="en-US" dirty="0" smtClean="0"/>
          </a:p>
          <a:p>
            <a:pPr marL="0" indent="0">
              <a:buNone/>
            </a:pPr>
            <a:r>
              <a:rPr lang="en-US" dirty="0" smtClean="0"/>
              <a:t>Topics:</a:t>
            </a:r>
          </a:p>
          <a:p>
            <a:pPr lvl="0"/>
            <a:r>
              <a:rPr lang="en-US" sz="2000" dirty="0" smtClean="0"/>
              <a:t>Creating </a:t>
            </a:r>
            <a:r>
              <a:rPr lang="en-US" sz="2000" dirty="0"/>
              <a:t>an account and setting up your profile</a:t>
            </a:r>
          </a:p>
          <a:p>
            <a:pPr lvl="0"/>
            <a:r>
              <a:rPr lang="en-US" sz="2000" dirty="0"/>
              <a:t>Connecting with, recommending, and endorsing colleagues</a:t>
            </a:r>
          </a:p>
          <a:p>
            <a:pPr lvl="0"/>
            <a:r>
              <a:rPr lang="en-US" sz="2000" dirty="0"/>
              <a:t>Posting and searching for jobs</a:t>
            </a:r>
          </a:p>
          <a:p>
            <a:pPr lvl="0"/>
            <a:r>
              <a:rPr lang="en-US" sz="2000" dirty="0"/>
              <a:t>Publishing content </a:t>
            </a:r>
            <a:r>
              <a:rPr lang="en-US" sz="2000" dirty="0" smtClean="0"/>
              <a:t>(such as articles) on </a:t>
            </a:r>
            <a:r>
              <a:rPr lang="en-US" sz="2000" dirty="0"/>
              <a:t>topics of interest in your field</a:t>
            </a:r>
          </a:p>
          <a:p>
            <a:pPr marL="0" indent="0">
              <a:buNone/>
            </a:pPr>
            <a:endParaRPr lang="en-US" sz="2000" dirty="0" smtClean="0"/>
          </a:p>
        </p:txBody>
      </p:sp>
    </p:spTree>
    <p:extLst>
      <p:ext uri="{BB962C8B-B14F-4D97-AF65-F5344CB8AC3E}">
        <p14:creationId xmlns:p14="http://schemas.microsoft.com/office/powerpoint/2010/main" val="115878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What is LinkedIn?</a:t>
            </a:r>
            <a:endParaRPr lang="en-US" dirty="0"/>
          </a:p>
        </p:txBody>
      </p:sp>
      <p:sp>
        <p:nvSpPr>
          <p:cNvPr id="3" name="Content Placeholder 2"/>
          <p:cNvSpPr txBox="1">
            <a:spLocks/>
          </p:cNvSpPr>
          <p:nvPr/>
        </p:nvSpPr>
        <p:spPr>
          <a:xfrm>
            <a:off x="457200" y="1905000"/>
            <a:ext cx="8382000" cy="43434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Online network of professionals</a:t>
            </a:r>
          </a:p>
          <a:p>
            <a:r>
              <a:rPr lang="en-US" dirty="0" smtClean="0"/>
              <a:t>Search engine powered by keywords</a:t>
            </a:r>
          </a:p>
          <a:p>
            <a:endParaRPr lang="en-US" dirty="0" smtClean="0"/>
          </a:p>
        </p:txBody>
      </p:sp>
      <p:pic>
        <p:nvPicPr>
          <p:cNvPr id="4" name="Picture 3"/>
          <p:cNvPicPr>
            <a:picLocks noChangeAspect="1"/>
          </p:cNvPicPr>
          <p:nvPr/>
        </p:nvPicPr>
        <p:blipFill>
          <a:blip r:embed="rId3"/>
          <a:stretch>
            <a:fillRect/>
          </a:stretch>
        </p:blipFill>
        <p:spPr>
          <a:xfrm>
            <a:off x="2133600" y="2971800"/>
            <a:ext cx="5132295" cy="3352800"/>
          </a:xfrm>
          <a:prstGeom prst="rect">
            <a:avLst/>
          </a:prstGeom>
        </p:spPr>
      </p:pic>
    </p:spTree>
    <p:extLst>
      <p:ext uri="{BB962C8B-B14F-4D97-AF65-F5344CB8AC3E}">
        <p14:creationId xmlns:p14="http://schemas.microsoft.com/office/powerpoint/2010/main" val="7777031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Why Use LinkedIn?</a:t>
            </a:r>
            <a:endParaRPr lang="en-US" dirty="0"/>
          </a:p>
        </p:txBody>
      </p:sp>
      <p:sp>
        <p:nvSpPr>
          <p:cNvPr id="3" name="Content Placeholder 2"/>
          <p:cNvSpPr txBox="1">
            <a:spLocks/>
          </p:cNvSpPr>
          <p:nvPr/>
        </p:nvSpPr>
        <p:spPr>
          <a:xfrm>
            <a:off x="457200" y="1905000"/>
            <a:ext cx="8382000" cy="43434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r>
              <a:rPr lang="en-US" dirty="0"/>
              <a:t>Showcase professional expertise</a:t>
            </a:r>
          </a:p>
          <a:p>
            <a:pPr lvl="0"/>
            <a:r>
              <a:rPr lang="en-US" dirty="0"/>
              <a:t>Provide links to examples of work</a:t>
            </a:r>
          </a:p>
          <a:p>
            <a:pPr lvl="0"/>
            <a:r>
              <a:rPr lang="en-US" dirty="0"/>
              <a:t>Exchange recommendations &amp; endorsements with others</a:t>
            </a:r>
          </a:p>
          <a:p>
            <a:pPr lvl="0"/>
            <a:r>
              <a:rPr lang="en-US" dirty="0"/>
              <a:t>Follow up after conferences or professional development</a:t>
            </a:r>
          </a:p>
          <a:p>
            <a:pPr lvl="0"/>
            <a:r>
              <a:rPr lang="en-US" dirty="0"/>
              <a:t>Search for job </a:t>
            </a:r>
            <a:r>
              <a:rPr lang="en-US" dirty="0" smtClean="0"/>
              <a:t>openings </a:t>
            </a:r>
          </a:p>
          <a:p>
            <a:pPr lvl="0"/>
            <a:r>
              <a:rPr lang="en-US" dirty="0" smtClean="0"/>
              <a:t>Post </a:t>
            </a:r>
            <a:r>
              <a:rPr lang="en-US" dirty="0"/>
              <a:t>jobs and evaluate potential candidates </a:t>
            </a:r>
          </a:p>
          <a:p>
            <a:pPr lvl="0"/>
            <a:r>
              <a:rPr lang="en-US" dirty="0"/>
              <a:t>Research companies or agencies with which you may be collaborating  </a:t>
            </a:r>
          </a:p>
          <a:p>
            <a:pPr lvl="0"/>
            <a:r>
              <a:rPr lang="en-US" dirty="0"/>
              <a:t>Publish on topics of interest in your field of expertise</a:t>
            </a:r>
          </a:p>
          <a:p>
            <a:pPr lvl="0"/>
            <a:r>
              <a:rPr lang="en-US" dirty="0"/>
              <a:t>Stay connected with former colleagues and </a:t>
            </a:r>
            <a:r>
              <a:rPr lang="en-US" dirty="0" smtClean="0"/>
              <a:t>students</a:t>
            </a:r>
            <a:endParaRPr lang="en-US" dirty="0"/>
          </a:p>
        </p:txBody>
      </p:sp>
    </p:spTree>
    <p:extLst>
      <p:ext uri="{BB962C8B-B14F-4D97-AF65-F5344CB8AC3E}">
        <p14:creationId xmlns:p14="http://schemas.microsoft.com/office/powerpoint/2010/main" val="124943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Getting Started</a:t>
            </a:r>
            <a:endParaRPr lang="en-US" dirty="0"/>
          </a:p>
        </p:txBody>
      </p:sp>
      <p:sp>
        <p:nvSpPr>
          <p:cNvPr id="3" name="Content Placeholder 2"/>
          <p:cNvSpPr>
            <a:spLocks noGrp="1"/>
          </p:cNvSpPr>
          <p:nvPr>
            <p:ph idx="1"/>
          </p:nvPr>
        </p:nvSpPr>
        <p:spPr>
          <a:xfrm>
            <a:off x="457200" y="2255837"/>
            <a:ext cx="3048000" cy="3916363"/>
          </a:xfrm>
        </p:spPr>
        <p:txBody>
          <a:bodyPr/>
          <a:lstStyle/>
          <a:p>
            <a:r>
              <a:rPr lang="en-US" dirty="0" smtClean="0"/>
              <a:t>Individual account</a:t>
            </a:r>
            <a:br>
              <a:rPr lang="en-US" dirty="0" smtClean="0"/>
            </a:br>
            <a:endParaRPr lang="en-US" dirty="0" smtClean="0"/>
          </a:p>
          <a:p>
            <a:r>
              <a:rPr lang="en-US" dirty="0" smtClean="0"/>
              <a:t>Company page</a:t>
            </a:r>
          </a:p>
          <a:p>
            <a:pPr lvl="1"/>
            <a:r>
              <a:rPr lang="en-US" dirty="0" smtClean="0"/>
              <a:t>Agencies</a:t>
            </a:r>
          </a:p>
          <a:p>
            <a:pPr lvl="1"/>
            <a:r>
              <a:rPr lang="en-US" dirty="0" smtClean="0"/>
              <a:t>Institutions</a:t>
            </a:r>
          </a:p>
          <a:p>
            <a:pPr lvl="1"/>
            <a:r>
              <a:rPr lang="en-US" dirty="0" smtClean="0"/>
              <a:t>Companies</a:t>
            </a:r>
          </a:p>
          <a:p>
            <a:pPr lvl="1"/>
            <a:r>
              <a:rPr lang="en-US" dirty="0" smtClean="0"/>
              <a:t>Consultants </a:t>
            </a:r>
            <a:br>
              <a:rPr lang="en-US" dirty="0" smtClean="0"/>
            </a:br>
            <a:r>
              <a:rPr lang="en-US" dirty="0" smtClean="0"/>
              <a:t>(e.g. tutoring)</a:t>
            </a:r>
          </a:p>
          <a:p>
            <a:pPr marL="342900" lvl="1" indent="0">
              <a:buNone/>
            </a:pPr>
            <a:endParaRPr lang="en-US" dirty="0"/>
          </a:p>
        </p:txBody>
      </p:sp>
      <p:pic>
        <p:nvPicPr>
          <p:cNvPr id="4" name="Picture 3"/>
          <p:cNvPicPr>
            <a:picLocks noChangeAspect="1"/>
          </p:cNvPicPr>
          <p:nvPr/>
        </p:nvPicPr>
        <p:blipFill rotWithShape="1">
          <a:blip r:embed="rId3"/>
          <a:srcRect t="10283"/>
          <a:stretch/>
        </p:blipFill>
        <p:spPr>
          <a:xfrm>
            <a:off x="3581400" y="1828800"/>
            <a:ext cx="3655568" cy="2215978"/>
          </a:xfrm>
          <a:prstGeom prst="rect">
            <a:avLst/>
          </a:prstGeom>
        </p:spPr>
      </p:pic>
      <p:pic>
        <p:nvPicPr>
          <p:cNvPr id="5" name="Picture 4"/>
          <p:cNvPicPr>
            <a:picLocks noChangeAspect="1"/>
          </p:cNvPicPr>
          <p:nvPr/>
        </p:nvPicPr>
        <p:blipFill>
          <a:blip r:embed="rId4"/>
          <a:stretch>
            <a:fillRect/>
          </a:stretch>
        </p:blipFill>
        <p:spPr>
          <a:xfrm>
            <a:off x="5181600" y="3352800"/>
            <a:ext cx="3648008" cy="2966807"/>
          </a:xfrm>
          <a:prstGeom prst="rect">
            <a:avLst/>
          </a:prstGeom>
        </p:spPr>
      </p:pic>
    </p:spTree>
    <p:extLst>
      <p:ext uri="{BB962C8B-B14F-4D97-AF65-F5344CB8AC3E}">
        <p14:creationId xmlns:p14="http://schemas.microsoft.com/office/powerpoint/2010/main" val="3798926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Account</a:t>
            </a:r>
            <a:endParaRPr lang="en-US" dirty="0"/>
          </a:p>
        </p:txBody>
      </p:sp>
      <p:sp>
        <p:nvSpPr>
          <p:cNvPr id="6" name="Content Placeholder 2"/>
          <p:cNvSpPr>
            <a:spLocks noGrp="1"/>
          </p:cNvSpPr>
          <p:nvPr>
            <p:ph sz="half" idx="1"/>
          </p:nvPr>
        </p:nvSpPr>
        <p:spPr>
          <a:xfrm>
            <a:off x="4343400" y="2514600"/>
            <a:ext cx="4191000" cy="2971800"/>
          </a:xfrm>
        </p:spPr>
        <p:txBody>
          <a:bodyPr/>
          <a:lstStyle/>
          <a:p>
            <a:pPr lvl="0"/>
            <a:r>
              <a:rPr lang="en-US" dirty="0" smtClean="0"/>
              <a:t>Sign up for a LinkedIn account</a:t>
            </a:r>
          </a:p>
          <a:p>
            <a:pPr lvl="1"/>
            <a:r>
              <a:rPr lang="en-US" dirty="0" smtClean="0"/>
              <a:t>Enter </a:t>
            </a:r>
            <a:r>
              <a:rPr lang="en-US" dirty="0"/>
              <a:t>your zip code, and most-recent job title and employer name</a:t>
            </a:r>
          </a:p>
          <a:p>
            <a:pPr lvl="1"/>
            <a:r>
              <a:rPr lang="en-US" dirty="0"/>
              <a:t>Connect to colleagues, friends, and family</a:t>
            </a:r>
          </a:p>
          <a:p>
            <a:pPr lvl="1"/>
            <a:r>
              <a:rPr lang="en-US" dirty="0"/>
              <a:t>Upload a </a:t>
            </a:r>
            <a:r>
              <a:rPr lang="en-US" dirty="0" smtClean="0"/>
              <a:t>photo</a:t>
            </a:r>
          </a:p>
          <a:p>
            <a:pPr lvl="1"/>
            <a:r>
              <a:rPr lang="en-US" dirty="0" smtClean="0"/>
              <a:t>OK to “Skip” and return later</a:t>
            </a:r>
            <a:endParaRPr lang="en-US" dirty="0"/>
          </a:p>
          <a:p>
            <a:endParaRPr lang="en-US" dirty="0" smtClean="0"/>
          </a:p>
          <a:p>
            <a:endParaRPr lang="en-US" dirty="0" smtClean="0"/>
          </a:p>
        </p:txBody>
      </p:sp>
      <p:pic>
        <p:nvPicPr>
          <p:cNvPr id="5" name="Picture 4"/>
          <p:cNvPicPr>
            <a:picLocks noChangeAspect="1"/>
          </p:cNvPicPr>
          <p:nvPr/>
        </p:nvPicPr>
        <p:blipFill>
          <a:blip r:embed="rId3"/>
          <a:stretch>
            <a:fillRect/>
          </a:stretch>
        </p:blipFill>
        <p:spPr>
          <a:xfrm>
            <a:off x="609600" y="2057400"/>
            <a:ext cx="3230880" cy="3860800"/>
          </a:xfrm>
          <a:prstGeom prst="rect">
            <a:avLst/>
          </a:prstGeom>
        </p:spPr>
      </p:pic>
    </p:spTree>
    <p:extLst>
      <p:ext uri="{BB962C8B-B14F-4D97-AF65-F5344CB8AC3E}">
        <p14:creationId xmlns:p14="http://schemas.microsoft.com/office/powerpoint/2010/main" val="851875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Profile</a:t>
            </a:r>
            <a:endParaRPr lang="en-US" dirty="0"/>
          </a:p>
        </p:txBody>
      </p:sp>
      <p:pic>
        <p:nvPicPr>
          <p:cNvPr id="5" name="Picture 4"/>
          <p:cNvPicPr>
            <a:picLocks noChangeAspect="1"/>
          </p:cNvPicPr>
          <p:nvPr/>
        </p:nvPicPr>
        <p:blipFill>
          <a:blip r:embed="rId3"/>
          <a:stretch>
            <a:fillRect/>
          </a:stretch>
        </p:blipFill>
        <p:spPr>
          <a:xfrm>
            <a:off x="1524000" y="2133600"/>
            <a:ext cx="6096000" cy="3982365"/>
          </a:xfrm>
          <a:prstGeom prst="rect">
            <a:avLst/>
          </a:prstGeom>
        </p:spPr>
      </p:pic>
    </p:spTree>
    <p:extLst>
      <p:ext uri="{BB962C8B-B14F-4D97-AF65-F5344CB8AC3E}">
        <p14:creationId xmlns:p14="http://schemas.microsoft.com/office/powerpoint/2010/main" val="1070400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Connecting With Colleagues</a:t>
            </a:r>
            <a:endParaRPr lang="en-US" dirty="0"/>
          </a:p>
        </p:txBody>
      </p:sp>
      <p:sp>
        <p:nvSpPr>
          <p:cNvPr id="3" name="Content Placeholder 2"/>
          <p:cNvSpPr>
            <a:spLocks noGrp="1"/>
          </p:cNvSpPr>
          <p:nvPr>
            <p:ph idx="1"/>
          </p:nvPr>
        </p:nvSpPr>
        <p:spPr>
          <a:xfrm>
            <a:off x="304800" y="2133600"/>
            <a:ext cx="3657600" cy="2819400"/>
          </a:xfrm>
        </p:spPr>
        <p:txBody>
          <a:bodyPr/>
          <a:lstStyle/>
          <a:p>
            <a:r>
              <a:rPr lang="en-US" dirty="0" smtClean="0"/>
              <a:t>“My Network”</a:t>
            </a:r>
          </a:p>
          <a:p>
            <a:r>
              <a:rPr lang="en-US" dirty="0" smtClean="0">
                <a:sym typeface="Wingdings"/>
              </a:rPr>
              <a:t>Manage/pending invitations</a:t>
            </a:r>
          </a:p>
          <a:p>
            <a:r>
              <a:rPr lang="en-US" dirty="0" smtClean="0">
                <a:sym typeface="Wingdings"/>
              </a:rPr>
              <a:t>“</a:t>
            </a:r>
            <a:r>
              <a:rPr lang="en-US" dirty="0" smtClean="0"/>
              <a:t>People you may know”</a:t>
            </a:r>
            <a:endParaRPr lang="en-US" dirty="0" smtClean="0">
              <a:sym typeface="Wingdings"/>
            </a:endParaRPr>
          </a:p>
          <a:p>
            <a:r>
              <a:rPr lang="en-US" dirty="0" smtClean="0"/>
              <a:t>“Your connections” </a:t>
            </a:r>
            <a:r>
              <a:rPr lang="mr-IN" dirty="0" smtClean="0"/>
              <a:t>–</a:t>
            </a:r>
            <a:r>
              <a:rPr lang="en-US" dirty="0" smtClean="0"/>
              <a:t> </a:t>
            </a:r>
            <a:r>
              <a:rPr lang="en-US" i="1" dirty="0" smtClean="0"/>
              <a:t>see all</a:t>
            </a:r>
            <a:r>
              <a:rPr lang="en-US" i="1" dirty="0" smtClean="0">
                <a:sym typeface="Wingdings"/>
              </a:rPr>
              <a:t/>
            </a:r>
            <a:br>
              <a:rPr lang="en-US" i="1" dirty="0" smtClean="0">
                <a:sym typeface="Wingdings"/>
              </a:rPr>
            </a:br>
            <a:endParaRPr lang="en-US" i="1" dirty="0" smtClean="0">
              <a:sym typeface="Wingdings"/>
            </a:endParaRPr>
          </a:p>
        </p:txBody>
      </p:sp>
      <p:grpSp>
        <p:nvGrpSpPr>
          <p:cNvPr id="9" name="Group 8"/>
          <p:cNvGrpSpPr/>
          <p:nvPr/>
        </p:nvGrpSpPr>
        <p:grpSpPr>
          <a:xfrm>
            <a:off x="1143000" y="4876800"/>
            <a:ext cx="2730500" cy="1600200"/>
            <a:chOff x="1143000" y="4876800"/>
            <a:chExt cx="2730500" cy="1600200"/>
          </a:xfrm>
        </p:grpSpPr>
        <p:pic>
          <p:nvPicPr>
            <p:cNvPr id="5" name="Picture 4"/>
            <p:cNvPicPr>
              <a:picLocks noChangeAspect="1"/>
            </p:cNvPicPr>
            <p:nvPr/>
          </p:nvPicPr>
          <p:blipFill>
            <a:blip r:embed="rId3"/>
            <a:stretch>
              <a:fillRect/>
            </a:stretch>
          </p:blipFill>
          <p:spPr>
            <a:xfrm>
              <a:off x="1143000" y="4876800"/>
              <a:ext cx="2730500" cy="1523795"/>
            </a:xfrm>
            <a:prstGeom prst="rect">
              <a:avLst/>
            </a:prstGeom>
          </p:spPr>
        </p:pic>
        <p:sp>
          <p:nvSpPr>
            <p:cNvPr id="4" name="Oval 3"/>
            <p:cNvSpPr/>
            <p:nvPr/>
          </p:nvSpPr>
          <p:spPr>
            <a:xfrm>
              <a:off x="1752600" y="5943600"/>
              <a:ext cx="16002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038600" y="2057400"/>
            <a:ext cx="4995804" cy="3962400"/>
            <a:chOff x="4038600" y="2057400"/>
            <a:chExt cx="4995804" cy="3962400"/>
          </a:xfrm>
        </p:grpSpPr>
        <p:pic>
          <p:nvPicPr>
            <p:cNvPr id="6" name="Picture 5"/>
            <p:cNvPicPr>
              <a:picLocks noChangeAspect="1"/>
            </p:cNvPicPr>
            <p:nvPr/>
          </p:nvPicPr>
          <p:blipFill>
            <a:blip r:embed="rId4"/>
            <a:stretch>
              <a:fillRect/>
            </a:stretch>
          </p:blipFill>
          <p:spPr>
            <a:xfrm>
              <a:off x="4038600" y="2057400"/>
              <a:ext cx="4995804" cy="3962400"/>
            </a:xfrm>
            <a:prstGeom prst="rect">
              <a:avLst/>
            </a:prstGeom>
          </p:spPr>
        </p:pic>
        <p:sp>
          <p:nvSpPr>
            <p:cNvPr id="7" name="Oval 6"/>
            <p:cNvSpPr/>
            <p:nvPr/>
          </p:nvSpPr>
          <p:spPr>
            <a:xfrm>
              <a:off x="5638800" y="3733800"/>
              <a:ext cx="10668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09119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1351&quot;&gt;&lt;property id=&quot;20148&quot; value=&quot;5&quot;/&gt;&lt;property id=&quot;20300&quot; value=&quot;Slide 2&quot;/&gt;&lt;property id=&quot;20307&quot; value=&quot;287&quot;/&gt;&lt;/object&gt;&lt;object type=&quot;3&quot; unique_id=&quot;12493&quot;&gt;&lt;property id=&quot;20148&quot; value=&quot;5&quot;/&gt;&lt;property id=&quot;20300&quot; value=&quot;Slide 3&quot;/&gt;&lt;property id=&quot;20307&quot; value=&quot;309&quot;/&gt;&lt;/object&gt;&lt;object type=&quot;3&quot; unique_id=&quot;12494&quot;&gt;&lt;property id=&quot;20148&quot; value=&quot;5&quot;/&gt;&lt;property id=&quot;20300&quot; value=&quot;Slide 4&quot;/&gt;&lt;property id=&quot;20307&quot; value=&quot;310&quot;/&gt;&lt;/object&gt;&lt;object type=&quot;3&quot; unique_id=&quot;12600&quot;&gt;&lt;property id=&quot;20148&quot; value=&quot;5&quot;/&gt;&lt;property id=&quot;20300&quot; value=&quot;Slide 5&quot;/&gt;&lt;property id=&quot;20307&quot; value=&quot;311&quot;/&gt;&lt;/object&gt;&lt;object type=&quot;3&quot; unique_id=&quot;12601&quot;&gt;&lt;property id=&quot;20148&quot; value=&quot;5&quot;/&gt;&lt;property id=&quot;20300&quot; value=&quot;Slide 6&quot;/&gt;&lt;property id=&quot;20307&quot; value=&quot;31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TANPowerpointTemplate-Standard" id="{EDF6D833-5089-D44E-8D2A-1BEC15630E3E}" vid="{B3A03A05-9695-3340-B5AC-0D36AC4A3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OTANPowerPointTemplate-Standard</Template>
  <TotalTime>8113</TotalTime>
  <Words>1144</Words>
  <Application>Microsoft Macintosh PowerPoint</Application>
  <PresentationFormat>On-screen Show (4:3)</PresentationFormat>
  <Paragraphs>294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AGENDA</vt:lpstr>
      <vt:lpstr>What is LinkedIn?</vt:lpstr>
      <vt:lpstr>Why Use LinkedIn?</vt:lpstr>
      <vt:lpstr>Getting Started</vt:lpstr>
      <vt:lpstr>Creating an Account</vt:lpstr>
      <vt:lpstr>Setting Up a Profile</vt:lpstr>
      <vt:lpstr>Connecting With Colleagues</vt:lpstr>
      <vt:lpstr>Referrals and Recommendations</vt:lpstr>
      <vt:lpstr>Skills &amp; Endorsements</vt:lpstr>
      <vt:lpstr>Searching for Jobs</vt:lpstr>
      <vt:lpstr>Posting Jobs</vt:lpstr>
      <vt:lpstr>Publishing Content</vt:lpstr>
      <vt:lpstr>Write an Article</vt:lpstr>
      <vt:lpstr>PowerPoint Presentation</vt:lpstr>
      <vt:lpstr>Publish an Article</vt:lpstr>
      <vt:lpstr>Summary: LinkedIn for Adult Ed</vt:lpstr>
      <vt:lpstr>Host Your Own Tech Talk</vt:lpstr>
      <vt:lpstr>Questions?  Comments?  Need more??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Pearson</dc:creator>
  <cp:lastModifiedBy>Karla Frizler</cp:lastModifiedBy>
  <cp:revision>157</cp:revision>
  <cp:lastPrinted>2014-08-13T16:31:12Z</cp:lastPrinted>
  <dcterms:created xsi:type="dcterms:W3CDTF">2016-10-06T20:15:44Z</dcterms:created>
  <dcterms:modified xsi:type="dcterms:W3CDTF">2019-02-07T22:44:20Z</dcterms:modified>
</cp:coreProperties>
</file>