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1" r:id="rId2"/>
    <p:sldId id="262" r:id="rId3"/>
    <p:sldId id="274" r:id="rId4"/>
    <p:sldId id="263" r:id="rId5"/>
    <p:sldId id="264" r:id="rId6"/>
    <p:sldId id="265" r:id="rId7"/>
    <p:sldId id="275" r:id="rId8"/>
    <p:sldId id="276" r:id="rId9"/>
    <p:sldId id="277" r:id="rId10"/>
    <p:sldId id="266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5027" autoAdjust="0"/>
  </p:normalViewPr>
  <p:slideViewPr>
    <p:cSldViewPr>
      <p:cViewPr varScale="1">
        <p:scale>
          <a:sx n="107" d="100"/>
          <a:sy n="107" d="100"/>
        </p:scale>
        <p:origin x="-11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12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300"/>
            </a:lvl1pPr>
          </a:lstStyle>
          <a:p>
            <a:r>
              <a:rPr lang="en-US" sz="1200" dirty="0"/>
              <a:t>OTAN Presentation:  “Faculty Communication &amp; Collaboration Online”</a:t>
            </a:r>
            <a:endParaRPr lang="en-US" sz="1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503091" y="0"/>
            <a:ext cx="3353324" cy="4572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300"/>
            </a:lvl1pPr>
          </a:lstStyle>
          <a:p>
            <a:r>
              <a:rPr lang="en-US" sz="1200" dirty="0"/>
              <a:t>Presented by Karla Frizler, OTAN Trainer</a:t>
            </a:r>
            <a:br>
              <a:rPr lang="en-US" sz="1200" dirty="0"/>
            </a:br>
            <a:r>
              <a:rPr lang="en-US" sz="1200" dirty="0"/>
              <a:t>Adult ESL Program Coordination, Saddleback College</a:t>
            </a:r>
            <a:endParaRPr lang="en-US" sz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1981200" cy="4572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300"/>
            </a:lvl1pPr>
          </a:lstStyle>
          <a:p>
            <a:r>
              <a:rPr lang="en-US" dirty="0" smtClean="0"/>
              <a:t>Tech &amp; DL Symposium</a:t>
            </a:r>
          </a:p>
          <a:p>
            <a:r>
              <a:rPr lang="en-US" dirty="0" smtClean="0"/>
              <a:t>3/11/16, Fresno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095372" y="8685214"/>
            <a:ext cx="4761043" cy="4572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300"/>
            </a:lvl1pPr>
          </a:lstStyle>
          <a:p>
            <a:r>
              <a:rPr lang="en-US" dirty="0" smtClean="0"/>
              <a:t>kfrizler@saddleback.edu</a:t>
            </a:r>
            <a:br>
              <a:rPr lang="en-US" dirty="0" smtClean="0"/>
            </a:br>
            <a:r>
              <a:rPr lang="en-US" dirty="0" smtClean="0"/>
              <a:t>saddleback.edu/</a:t>
            </a:r>
            <a:r>
              <a:rPr lang="en-US" dirty="0" err="1" smtClean="0"/>
              <a:t>kfrizler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097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300"/>
            </a:lvl1pPr>
          </a:lstStyle>
          <a:p>
            <a:fld id="{A69E3111-014F-3045-BAC4-D089B112624E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300"/>
            </a:lvl1pPr>
          </a:lstStyle>
          <a:p>
            <a:fld id="{56B8EA72-143A-8A4C-B0FD-ECBC21359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24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preparing this</a:t>
            </a:r>
            <a:r>
              <a:rPr lang="en-US" baseline="0" dirty="0" smtClean="0"/>
              <a:t> presentation, I realized I don’t have many photos of my faculty!</a:t>
            </a:r>
          </a:p>
          <a:p>
            <a:endParaRPr lang="en-US" baseline="0" dirty="0" smtClean="0"/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Return at end of session to make sure all questions answered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8EA72-143A-8A4C-B0FD-ECBC213599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10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447096"/>
            <a:r>
              <a:rPr lang="en-US" baseline="0" dirty="0" smtClean="0"/>
              <a:t>Background:  I was hired by Saddleback College in July 2015 to facilitate the transition of Adult ESL classes from the local K-12 districts to the community college in the South Orange County Regional Consortium. </a:t>
            </a:r>
            <a:r>
              <a:rPr lang="en-US" dirty="0" smtClean="0"/>
              <a:t>Thrown</a:t>
            </a:r>
            <a:r>
              <a:rPr lang="en-US" baseline="0" dirty="0" smtClean="0"/>
              <a:t> into a “busy” situation.  Organized chaos!  The program did not exist before I arrived.  Curriculum had just been approved!  Hiring was still in process into first week of term. </a:t>
            </a:r>
          </a:p>
          <a:p>
            <a:endParaRPr lang="en-US" baseline="0" dirty="0" smtClean="0"/>
          </a:p>
          <a:p>
            <a:pPr defTabSz="447096"/>
            <a:r>
              <a:rPr lang="en-US" baseline="0" dirty="0" smtClean="0"/>
              <a:t>Analogy:  Taking people from a small town and throwing them into the big city.  Some will enjoy that process and thrive, but most need a “tour guide.”  I’m the tour guide for our faculty.  </a:t>
            </a:r>
          </a:p>
          <a:p>
            <a:pPr defTabSz="447096"/>
            <a:endParaRPr lang="en-US" baseline="0" dirty="0" smtClean="0"/>
          </a:p>
          <a:p>
            <a:pPr defTabSz="447096"/>
            <a:r>
              <a:rPr lang="en-US" baseline="0" dirty="0" smtClean="0"/>
              <a:t>How many in room from Adult Ed?  Community College?  Both?</a:t>
            </a:r>
          </a:p>
          <a:p>
            <a:endParaRPr lang="en-US" baseline="0" dirty="0" smtClean="0"/>
          </a:p>
          <a:p>
            <a:r>
              <a:rPr lang="en-US" baseline="0" dirty="0" smtClean="0"/>
              <a:t>My background is in both community college and Adult Education. 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447096"/>
            <a:r>
              <a:rPr lang="en-US" baseline="0" dirty="0" smtClean="0"/>
              <a:t>No matter how much information I send electronically, I still meet with faculty in person at least once each month – professional development and “office hours”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College</a:t>
            </a:r>
            <a:r>
              <a:rPr lang="en-US" baseline="0" dirty="0" smtClean="0"/>
              <a:t> in process of deciding whether or not to adopt Canvas as LMS (instead of Blackboard)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8EA72-143A-8A4C-B0FD-ECBC213599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18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Share with group &amp; discuss – also, return to Today’s Meet and see if all questions answered.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8EA72-143A-8A4C-B0FD-ECBC2135990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87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find a zip file with all presentations, handouts, etc. for this topic</a:t>
            </a:r>
            <a:r>
              <a:rPr lang="en-US" baseline="0" dirty="0" smtClean="0"/>
              <a:t> </a:t>
            </a:r>
            <a:r>
              <a:rPr lang="en-US" dirty="0" smtClean="0"/>
              <a:t>available</a:t>
            </a:r>
            <a:r>
              <a:rPr lang="en-US" baseline="0" dirty="0" smtClean="0"/>
              <a:t> from my Saddleback faculty profile, or directly at my </a:t>
            </a:r>
            <a:r>
              <a:rPr lang="en-US" baseline="0" dirty="0" err="1" smtClean="0"/>
              <a:t>Weebly</a:t>
            </a:r>
            <a:r>
              <a:rPr lang="en-US" baseline="0" dirty="0" smtClean="0"/>
              <a:t> </a:t>
            </a:r>
            <a:r>
              <a:rPr lang="en-US" baseline="0" dirty="0" smtClean="0"/>
              <a:t>site.</a:t>
            </a:r>
          </a:p>
          <a:p>
            <a:r>
              <a:rPr lang="en-US" baseline="0" dirty="0" smtClean="0"/>
              <a:t>Find me on LinkedIn!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8EA72-143A-8A4C-B0FD-ECBC2135990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59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3C25B-2BBC-495E-BBA8-59AB2CC08FE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2CB-982B-4736-979A-53132B2F8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2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3C25B-2BBC-495E-BBA8-59AB2CC08FE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2CB-982B-4736-979A-53132B2F8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77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3C25B-2BBC-495E-BBA8-59AB2CC08FE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2CB-982B-4736-979A-53132B2F8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3C25B-2BBC-495E-BBA8-59AB2CC08FE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2CB-982B-4736-979A-53132B2F8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3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3C25B-2BBC-495E-BBA8-59AB2CC08FE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2CB-982B-4736-979A-53132B2F8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6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3C25B-2BBC-495E-BBA8-59AB2CC08FE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2CB-982B-4736-979A-53132B2F8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9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3C25B-2BBC-495E-BBA8-59AB2CC08FE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2CB-982B-4736-979A-53132B2F8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4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3C25B-2BBC-495E-BBA8-59AB2CC08FE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2CB-982B-4736-979A-53132B2F8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0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3C25B-2BBC-495E-BBA8-59AB2CC08FE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2CB-982B-4736-979A-53132B2F8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7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3C25B-2BBC-495E-BBA8-59AB2CC08FE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2CB-982B-4736-979A-53132B2F8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81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3C25B-2BBC-495E-BBA8-59AB2CC08FE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2CB-982B-4736-979A-53132B2F8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8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128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38400"/>
            <a:ext cx="82296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fld id="{2823C25B-2BBC-495E-BBA8-59AB2CC08FEB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fld id="{987F72CB-982B-4736-979A-53132B2F84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9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dlet.com/kfrizler1/TDL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hyperlink" Target="http://www.todaysmeet.com/FrizPrez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ddleback.edu/kfrizler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G"/><Relationship Id="rId4" Type="http://schemas.openxmlformats.org/officeDocument/2006/relationships/hyperlink" Target="http://frizteach.weebly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lev.com/karlafrizler48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todaysmeet.com/FrizPrez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olleverywhere.com/" TargetMode="External"/><Relationship Id="rId13" Type="http://schemas.openxmlformats.org/officeDocument/2006/relationships/image" Target="../media/image9.png"/><Relationship Id="rId3" Type="http://schemas.openxmlformats.org/officeDocument/2006/relationships/hyperlink" Target="https://exchange.socccd.edu/owa/auth/logon.aspx?replaceCurrent=1&amp;url=https://exchange.socccd.edu/owa/" TargetMode="External"/><Relationship Id="rId7" Type="http://schemas.openxmlformats.org/officeDocument/2006/relationships/hyperlink" Target="http://drive.google.com" TargetMode="External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hyperlink" Target="https://play.kahoot.it/#/k/0a67d945-e3e2-44a2-bed2-b552f34db112" TargetMode="External"/><Relationship Id="rId5" Type="http://schemas.openxmlformats.org/officeDocument/2006/relationships/hyperlink" Target="http://saddleback.blackboard.com/" TargetMode="External"/><Relationship Id="rId15" Type="http://schemas.openxmlformats.org/officeDocument/2006/relationships/image" Target="../media/image11.png"/><Relationship Id="rId10" Type="http://schemas.openxmlformats.org/officeDocument/2006/relationships/hyperlink" Target="http://kahoot.it/" TargetMode="External"/><Relationship Id="rId4" Type="http://schemas.openxmlformats.org/officeDocument/2006/relationships/slide" Target="slide7.xml"/><Relationship Id="rId9" Type="http://schemas.openxmlformats.org/officeDocument/2006/relationships/slide" Target="slide9.xml"/><Relationship Id="rId1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8686800" cy="914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Faculty Communication </a:t>
            </a:r>
            <a:r>
              <a:rPr lang="en-US" sz="3200" b="1" dirty="0" smtClean="0"/>
              <a:t>&amp;</a:t>
            </a:r>
            <a:r>
              <a:rPr lang="en-US" sz="3200" b="1" dirty="0"/>
              <a:t> </a:t>
            </a:r>
            <a:r>
              <a:rPr lang="en-US" sz="3200" b="1" dirty="0" smtClean="0"/>
              <a:t>Collaboration </a:t>
            </a:r>
            <a:r>
              <a:rPr lang="en-US" sz="3200" b="1" dirty="0" smtClean="0"/>
              <a:t>Online</a:t>
            </a:r>
            <a:endParaRPr lang="en-US" sz="3200" b="1" dirty="0"/>
          </a:p>
        </p:txBody>
      </p:sp>
      <p:sp>
        <p:nvSpPr>
          <p:cNvPr id="41987" name="Rectangle 3"/>
          <p:cNvSpPr>
            <a:spLocks noGrp="1"/>
          </p:cNvSpPr>
          <p:nvPr>
            <p:ph type="subTitle" idx="1"/>
          </p:nvPr>
        </p:nvSpPr>
        <p:spPr>
          <a:xfrm>
            <a:off x="457200" y="4943067"/>
            <a:ext cx="8001000" cy="130533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Presented 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Karla 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Frizler,</a:t>
            </a:r>
            <a:b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Adult ESL Program Coordination, Saddleback College</a:t>
            </a:r>
            <a:b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TDLS, Fresno • March 11, 2016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514600"/>
            <a:ext cx="3810000" cy="20777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Ideas?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148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 smtClean="0"/>
              <a:t>Please share how you keep faculty connected at your agency or institution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sz="3600" b="1" dirty="0" smtClean="0">
                <a:hlinkClick r:id="rId3"/>
              </a:rPr>
              <a:t>http://www.padlet.com/kfrizler1/TDLS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800" b="1" dirty="0" smtClean="0">
                <a:solidFill>
                  <a:schemeClr val="bg1"/>
                </a:solidFill>
                <a:hlinkClick r:id="rId4"/>
              </a:rPr>
              <a:t>http://www.todaysmeet.com/FrizPrez</a:t>
            </a:r>
            <a:r>
              <a:rPr lang="en-US" sz="800" b="1" dirty="0" smtClean="0">
                <a:solidFill>
                  <a:schemeClr val="bg1"/>
                </a:solidFill>
              </a:rPr>
              <a:t> 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6146" name="Picture 2" descr="C:\Users\kfrizler\AppData\Local\Microsoft\Windows\Temporary Internet Files\Content.IE5\RCCXFTNG\padlet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657600"/>
            <a:ext cx="2438400" cy="141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7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86600"/>
            <a:ext cx="8458200" cy="4366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Questions?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Karla </a:t>
            </a:r>
            <a:r>
              <a:rPr lang="en-US" sz="2400" dirty="0" smtClean="0"/>
              <a:t>Frizler, Adult ESL Program </a:t>
            </a:r>
            <a:r>
              <a:rPr lang="en-US" sz="2400" dirty="0" smtClean="0"/>
              <a:t>Coordination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Saddleback College, kfrizler@saddleback.edu, 949-348-6867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Faculty Profile:  </a:t>
            </a:r>
            <a:r>
              <a:rPr lang="en-US" sz="2400" dirty="0" smtClean="0">
                <a:hlinkClick r:id="rId3"/>
              </a:rPr>
              <a:t>http://www.saddleback.edu/kfrizler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Conference materials:  </a:t>
            </a:r>
            <a:br>
              <a:rPr lang="en-US" sz="2400" b="1" dirty="0" smtClean="0"/>
            </a:br>
            <a:r>
              <a:rPr lang="en-US" sz="2400" b="1" dirty="0" smtClean="0">
                <a:hlinkClick r:id="rId4"/>
              </a:rPr>
              <a:t>frizteach.weebly.com</a:t>
            </a:r>
            <a:endParaRPr lang="en-US" sz="24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dirty="0" smtClean="0"/>
              <a:t>Want to Connect?</a:t>
            </a:r>
            <a:endParaRPr lang="en-US" dirty="0"/>
          </a:p>
        </p:txBody>
      </p:sp>
      <p:pic>
        <p:nvPicPr>
          <p:cNvPr id="6" name="Picture 5" descr="Online Conversation Worldl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4267200"/>
            <a:ext cx="3717474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00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1027" name="Rectangle 3"/>
          <p:cNvSpPr>
            <a:spLocks noGrp="1"/>
          </p:cNvSpPr>
          <p:nvPr>
            <p:ph idx="1"/>
          </p:nvPr>
        </p:nvSpPr>
        <p:spPr>
          <a:xfrm>
            <a:off x="3352800" y="2514600"/>
            <a:ext cx="4953000" cy="3581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Identify adjunct faculty needs for communication and </a:t>
            </a:r>
            <a:r>
              <a:rPr lang="en-US" sz="2400" dirty="0" smtClean="0"/>
              <a:t>collaboration</a:t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Discuss effective strategies for supporting faculty at multiple </a:t>
            </a:r>
            <a:r>
              <a:rPr lang="en-US" sz="2400" dirty="0" smtClean="0"/>
              <a:t>sites</a:t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Exchange tips on using technology to</a:t>
            </a:r>
            <a:r>
              <a:rPr lang="en-US" sz="2400" dirty="0"/>
              <a:t> </a:t>
            </a:r>
            <a:r>
              <a:rPr lang="en-US" sz="2400" dirty="0" smtClean="0"/>
              <a:t>enhance </a:t>
            </a:r>
            <a:r>
              <a:rPr lang="en-US" sz="2400" dirty="0" smtClean="0"/>
              <a:t>communication</a:t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Share resources/tools available</a:t>
            </a:r>
          </a:p>
        </p:txBody>
      </p:sp>
      <p:pic>
        <p:nvPicPr>
          <p:cNvPr id="2050" name="Picture 2" descr="C:\Users\kfrizler\AppData\Local\Microsoft\Windows\Temporary Internet Files\Content.IE5\VNT7S86B\21st_c_Collaboration_icon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48000"/>
            <a:ext cx="1477375" cy="150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 smtClean="0"/>
              <a:t>Interact Today!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672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Take this poll to begin:</a:t>
            </a:r>
            <a:br>
              <a:rPr lang="en-US" dirty="0" smtClean="0"/>
            </a:br>
            <a:r>
              <a:rPr lang="en-US" sz="3600" b="1" dirty="0" smtClean="0">
                <a:hlinkClick r:id="rId3"/>
              </a:rPr>
              <a:t>http://www.pollev.com/karlafrizler485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Post questions here (even if off-topic) :</a:t>
            </a:r>
            <a:br>
              <a:rPr lang="en-US" dirty="0" smtClean="0"/>
            </a:br>
            <a:r>
              <a:rPr lang="en-US" sz="4000" b="1" dirty="0">
                <a:hlinkClick r:id="rId4"/>
              </a:rPr>
              <a:t>https://todaysmeet.com/FrizPrez</a:t>
            </a:r>
            <a:endParaRPr lang="en-US" sz="4000" b="1" dirty="0"/>
          </a:p>
        </p:txBody>
      </p:sp>
      <p:pic>
        <p:nvPicPr>
          <p:cNvPr id="1026" name="Picture 2" descr="C:\Users\kfrizler\AppData\Local\Microsoft\Windows\Temporary Internet Files\Content.IE5\1OM87L8D\question_makrs_cutie_mark_by_rildraw-d4byewl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520135"/>
            <a:ext cx="1600200" cy="1585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010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027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Needs &amp;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6705600" cy="4724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Need:  Consistent information out to all faculty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Challenge #1:  </a:t>
            </a:r>
            <a:r>
              <a:rPr lang="en-US" sz="2000" dirty="0"/>
              <a:t>Adjunct </a:t>
            </a:r>
            <a:r>
              <a:rPr lang="en-US" sz="2000" dirty="0" smtClean="0"/>
              <a:t>faculty </a:t>
            </a:r>
            <a:r>
              <a:rPr lang="en-US" sz="2000" dirty="0"/>
              <a:t>@ m</a:t>
            </a:r>
            <a:r>
              <a:rPr lang="en-US" sz="2000" dirty="0" smtClean="0"/>
              <a:t>ultiple </a:t>
            </a:r>
            <a:r>
              <a:rPr lang="en-US" sz="2000" dirty="0"/>
              <a:t>s</a:t>
            </a:r>
            <a:r>
              <a:rPr lang="en-US" sz="2000" dirty="0" smtClean="0"/>
              <a:t>ites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Challenge #2:  AB86 transition </a:t>
            </a:r>
            <a:r>
              <a:rPr lang="en-US" sz="2000" dirty="0" smtClean="0"/>
              <a:t>K-12 </a:t>
            </a:r>
            <a:r>
              <a:rPr lang="en-US" sz="2000" dirty="0" smtClean="0"/>
              <a:t>to community college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Fear of unknown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Misinformation/inconsistent information</a:t>
            </a:r>
            <a:br>
              <a:rPr lang="en-US" sz="2000" dirty="0" smtClean="0"/>
            </a:b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Need:  Document and share policies, procedures &amp; forms via central website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Challenge #1:  Technical tools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Challenge #2:  Maintenance/upkeep</a:t>
            </a:r>
            <a:br>
              <a:rPr lang="en-US" sz="2000" dirty="0" smtClean="0"/>
            </a:b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Need:  Collect faculty input on instructional issues &amp; student services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Need:  </a:t>
            </a:r>
            <a:r>
              <a:rPr lang="en-US" sz="2400" dirty="0"/>
              <a:t>O</a:t>
            </a:r>
            <a:r>
              <a:rPr lang="en-US" sz="2400" dirty="0" smtClean="0"/>
              <a:t>ngoing professional development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Challenge:  adjunct faculty working multiple jobs, with minimal availability for PD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282" y="2819400"/>
            <a:ext cx="1549599" cy="12383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4485382"/>
            <a:ext cx="1525079" cy="14582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>
          <a:xfrm>
            <a:off x="457200" y="1209650"/>
            <a:ext cx="8229600" cy="7715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Strategies for Faculty Support</a:t>
            </a:r>
            <a:endParaRPr lang="en-US" sz="3600" dirty="0"/>
          </a:p>
        </p:txBody>
      </p:sp>
      <p:sp>
        <p:nvSpPr>
          <p:cNvPr id="55299" name="Rectangle 3"/>
          <p:cNvSpPr>
            <a:spLocks noGrp="1"/>
          </p:cNvSpPr>
          <p:nvPr>
            <p:ph idx="1"/>
          </p:nvPr>
        </p:nvSpPr>
        <p:spPr>
          <a:xfrm>
            <a:off x="3429000" y="2238400"/>
            <a:ext cx="5082480" cy="3095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Web-based “clearinghouse” for all docs</a:t>
            </a:r>
          </a:p>
          <a:p>
            <a:r>
              <a:rPr lang="en-US" dirty="0" smtClean="0"/>
              <a:t>Email updates w/attachments</a:t>
            </a:r>
          </a:p>
          <a:p>
            <a:r>
              <a:rPr lang="en-US" dirty="0" smtClean="0"/>
              <a:t>Invitations to add calendar events</a:t>
            </a:r>
          </a:p>
          <a:p>
            <a:r>
              <a:rPr lang="en-US" dirty="0" smtClean="0"/>
              <a:t>Polls – collect input</a:t>
            </a:r>
          </a:p>
          <a:p>
            <a:r>
              <a:rPr lang="en-US" dirty="0" smtClean="0"/>
              <a:t>Quizzes – comprehension check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099" name="Picture 3" descr="C:\Users\kfrizler\AppData\Local\Microsoft\Windows\Temporary Internet Files\Content.IE5\8RJ188H3\Collaboration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67000"/>
            <a:ext cx="234621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400" y="5710535"/>
            <a:ext cx="7467600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/>
              <a:t>Model for faculty what they can do with their </a:t>
            </a:r>
            <a:r>
              <a:rPr lang="en-US" sz="2400" b="1" i="1" dirty="0" smtClean="0"/>
              <a:t>students</a:t>
            </a: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Tools &amp; Resources Available</a:t>
            </a:r>
            <a:endParaRPr lang="en-US" dirty="0"/>
          </a:p>
        </p:txBody>
      </p:sp>
      <p:sp>
        <p:nvSpPr>
          <p:cNvPr id="9" name="Rectangle 3"/>
          <p:cNvSpPr txBox="1">
            <a:spLocks/>
          </p:cNvSpPr>
          <p:nvPr/>
        </p:nvSpPr>
        <p:spPr>
          <a:xfrm>
            <a:off x="251520" y="2238400"/>
            <a:ext cx="5768280" cy="416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Weekly email update via </a:t>
            </a:r>
            <a:r>
              <a:rPr lang="en-US" dirty="0" smtClean="0">
                <a:hlinkClick r:id="rId3"/>
              </a:rPr>
              <a:t>Outlook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Meeting/training invitations </a:t>
            </a:r>
            <a:r>
              <a:rPr lang="en-US" dirty="0" smtClean="0"/>
              <a:t>via Outlook</a:t>
            </a:r>
          </a:p>
          <a:p>
            <a:pPr lvl="1"/>
            <a:r>
              <a:rPr lang="en-US" sz="2300" dirty="0" smtClean="0"/>
              <a:t>Agenda in notes section</a:t>
            </a:r>
            <a:endParaRPr lang="en-US" sz="2300" dirty="0"/>
          </a:p>
          <a:p>
            <a:pPr lvl="1"/>
            <a:r>
              <a:rPr lang="en-US" sz="2300" dirty="0"/>
              <a:t>R</a:t>
            </a:r>
            <a:r>
              <a:rPr lang="en-US" sz="2300" dirty="0" smtClean="0"/>
              <a:t>eminder few days before session</a:t>
            </a:r>
          </a:p>
          <a:p>
            <a:r>
              <a:rPr lang="en-US" dirty="0" smtClean="0">
                <a:hlinkClick r:id="rId5"/>
              </a:rPr>
              <a:t>Blackboard Site </a:t>
            </a:r>
            <a:r>
              <a:rPr lang="en-US" dirty="0" smtClean="0"/>
              <a:t>for AESL Program (</a:t>
            </a:r>
            <a:r>
              <a:rPr lang="en-US" dirty="0" smtClean="0">
                <a:hlinkClick r:id="rId6" action="ppaction://hlinksldjump"/>
              </a:rPr>
              <a:t>example</a:t>
            </a:r>
            <a:r>
              <a:rPr lang="en-US" dirty="0" smtClean="0"/>
              <a:t>)</a:t>
            </a:r>
          </a:p>
          <a:p>
            <a:pPr lvl="1"/>
            <a:r>
              <a:rPr lang="en-US" sz="2300" dirty="0" smtClean="0"/>
              <a:t>Limitations:  available only to active instructional faculty; no staff/sub access</a:t>
            </a:r>
          </a:p>
          <a:p>
            <a:r>
              <a:rPr lang="en-US" dirty="0" smtClean="0">
                <a:hlinkClick r:id="rId7"/>
              </a:rPr>
              <a:t>Google Drive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Poll Everywhere</a:t>
            </a:r>
            <a:r>
              <a:rPr lang="en-US" dirty="0" smtClean="0"/>
              <a:t> (</a:t>
            </a:r>
            <a:r>
              <a:rPr lang="en-US" dirty="0" smtClean="0">
                <a:hlinkClick r:id="rId9" action="ppaction://hlinksldjump"/>
              </a:rPr>
              <a:t>example</a:t>
            </a:r>
            <a:r>
              <a:rPr lang="en-US" dirty="0" smtClean="0"/>
              <a:t>)</a:t>
            </a:r>
          </a:p>
          <a:p>
            <a:r>
              <a:rPr lang="en-US" dirty="0" smtClean="0">
                <a:hlinkClick r:id="rId10"/>
              </a:rPr>
              <a:t>Kahoot! </a:t>
            </a:r>
            <a:r>
              <a:rPr lang="en-US" dirty="0" smtClean="0"/>
              <a:t>[</a:t>
            </a:r>
            <a:r>
              <a:rPr lang="en-US" dirty="0" smtClean="0">
                <a:hlinkClick r:id="rId11"/>
              </a:rPr>
              <a:t>play</a:t>
            </a:r>
            <a:r>
              <a:rPr lang="en-US" dirty="0" smtClean="0"/>
              <a:t>]</a:t>
            </a:r>
          </a:p>
        </p:txBody>
      </p:sp>
      <p:pic>
        <p:nvPicPr>
          <p:cNvPr id="5122" name="Picture 2" descr="C:\Users\kfrizler\AppData\Local\Microsoft\Windows\Temporary Internet Files\Content.IE5\8RJ188H3\Google_Chrome_icon_(2011).svg[1]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788" y="3705200"/>
            <a:ext cx="631424" cy="63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5" descr="data:image/jpeg;base64,/9j/4AAQSkZJRgABAQAAAQABAAD/2wCEAAkGBxISEhUSEhMWFRUXFxUaGBcYFR4aGRgWFRgYHRUdGRgYICggGB0lHRcVITEhJSsrLi4wFx8zODMtNygtLisBCgoKDg0OFQ8QFzMdICU3KzctLSw3NzEtLS0vNy4rLSstKystNy0tLS8rMi8tKystLTcuNy0tLTcuMSs3NS0rMf/AABEIAIsAoAMBIgACEQEDEQH/xAAcAAACAgMBAQAAAAAAAAAAAAAABwQGAwUIAgH/xABDEAACAQMBBAUIBwUHBQAAAAABAgMABBEFBhIhMQdBUXGxEyIyYYGRocEUQlJygpKyQ3PC0eEjMzRTYqLwCBZj0uL/xAAZAQEAAwEBAAAAAAAAAAAAAAAAAgMEBQH/xAAvEQACAQICBwgBBQAAAAAAAAAAAQIDBBEhBTFBQlHR8BITFBUyYXGBsSIjkaHx/9oADAMBAAIRAxEAPwB40UUUAUUUUAUUUUAUUUUAUV8JrBJfRL6UiDvYD5143gCRRUA6zb/5qnu4+FY21yHq3z3IfmKqlcUo65pfZNU5PUjZ0VqG15eqOQ+wDxNYm15uqH80gHgDVMtIW0ddRfn8ElQqPdN5RVebW5jyWNfazfIVibVZz9dB3R/zaqXpa1W9j9MmrapwLNRVTub2SbcheUxEupWWPIyR9VhnhnvwatlbaNaFaHbg8UUzg4PBhRRRVpEKKKh6vMUgkZeYU4PZ668k8E2epYvAj3WtKpKopcg4JBAAI5jJ5+yora7J1RKO+Q+AWqXtDrv0WAuigkYVAeWTyz6hVSt9otSmGVJx2pGAPec1w6Va/uU502orr2ZslCjTylmxuNrM3/jH4WPzFYzqM5/ae5B880qzcXzenOy98iL4GsMlvI3p3IPfMzeFW+Dvpeqvh8f4iHe0VqgNOW/celMw72VfkK11zrduv95dL7Z/kDSxl02L60q+yNm8cVDmtbcc3kP3Y1XxavfK6kvXXk+vkeJitUEMW42s01fSniPvb+dQJekjTU5OT92E+OBS0uhbj9lK33plX9KHxrWS3cI5Wifilkb5gU8lo70m+vgeLnsSGdcdL9mvoxTt7FUfFq1dx0zL9S0J+9Nj4BDVJ0uWe4lENrZwvIeSrFk95JPAes1Dutbuo3ZDuxsjFWURoMMpwRnHURVsdEWq3cftkXc1OJdm6XbpziK1j97ufhisbbd60/oW+6P3DY97cKokmvXTc7iXuDkD3DhUKadn4szMfWSfGro6Pto6qaIOvUe0vlxtHrTelMsf4ol8TmtTebUajDIrG9LnnhZN9e5hyqq0VaraislBfwiPeT4nQ0Orma2SXkWRH4dTcDw9tNmB95VPaAfeKRGyL71hD+7K+7Ip2aFJvW8LdqL4Vi0bFQdWC2PmX3OaiyfRRRXUMoVG1JN6KRe1GHwNSa+MMjFeNYrAIRu0w3rY+oofjVWgSrhrSf2Eq9gP+0/0qo25rn6Lf7TXvyNN16ky17P6fYsgNxPIj5I3VTgB1HewaYFpsFYlQwLuCAQd/gQeXogUqbZqc+xc29ZQnsBH5SRXSMxVNol06xk8kbLyp3Q2S/Djntz2VF0zabS3YJLYxwg8AxVXUfeOAV7699K6Ymhb7UbD8rf/AFS4uTQDf1zo9sLhSPJeRbqeLgQe3d9Fh6jSYm2ctrO/NtqkkixAAq8K8JAT5pPMqp45xkgj2089hrsy2EDNxIXdJ7dwlR8AKWH/AFA7vl7THpeSlz93fXd/ioBn7OafaQwKbJEWJ1DBkHpjqJY8W9tc1dIdt5PU7tR/nO35zvfxV0D0Yz7+lWh7I938jEUlOma33NVmP21jb3qB8q8BR6KKKAKKKKAbnR1LmyQdjuPjn507tj5M2kXqBHuJpBdF0ubeVeyXP5lH8qeewb5tcdjuPjn51zrbK5qrrrM01c6UGWOiiiuiZgooooBQbQw4a4T1yjxpeW0uQDTS2ojxdSjtP6gKUWkyxhwsxYIMglAC2Ry51zrDKVWPB8zTcZqDN3DNTf6MrnessfZkce/B+dKCO7sw/BZXTd5Fgrb2fV1YpkdEt4jpdKgKqJI2Ck5IDoRz6+KV0jMfOmDgls/+qVfeFI/SaX2maLc3bbsETN2sQQi+tmPD503Nvdae0tvLxpG5Eir/AGi7wAbPEceecUs5Oli/B/YkfZ8nw+DUBfr3aGx0e1SGSUO8aYEakF3bmSR9QEnmaSGuT3uqzvciFnzgAR8VRR6Kgns7evjTi2H28g1EmCSFIpwCdzgySAcyhIzkdYPb11m2p6P7W6VmhH0Wcg7ssXmAnqEirgMvxFeAhdDhZdO8k4KvFPMjKeYOQ2P91a3bvYEX18LmeZYLZIUEjkgEsC3AFuC8McT28jXzoRWSKK9tpgRLFcDfB55ZCDxPP+759daT/qF3s2fE7pE3m583eUpxxyzhsZr0Fu2e0zQgRFai0kflgsHc+1uLeypGu7AafcqVaBY2PJ4huMD28OB7iK5nViCCDgjiCOYIrojoo2pe+tSsx3poCquetlYHcY+vgwPd668AqtZ2ftdOlaC9SeR+cbxsqxyRnO62G4qQeBGTWk+n2Yg3BakzFcGUzHAb7QTGPZTZ6eLANaQz486OUrn/AEyLxHvRfeaRtAMDoqk/xC/uj+sHxFPbo7kzFKvY4PvH9K596MJMTyr2x+DCnx0cyedMvqQ/qFc6OV5L3XI0vOgi70UUV0TMFFFFALjbdN26J7VU/L5UhtQbcnlXskf9RroTpEjxJE3arD3EfzrnnazzbycdrA+9RXOtsrmquuszTVzpQZ7juqZ/Qbe5nuk7Yom/K7g/qpNrNTD6D7zGolPtwSD8pU10TMNLpVTe0yc/Z3G/K4rnaWeul9trYy6fdxgZJhkwPWBn5VyuZc0Bt9A1JoLu3mQ8UljPsLAMPaCR7a6ql4Ej1mubOi/Zh728Ryp8hCyvI/USpyqA9ZJA4dma6G1XUoreN553CRrxZj4DtJ6hQFa0XdTWNQQc5IbWQ/eXfU/BhVa6f4M2lu/2ZmX2Omf4K1vRntE15rVzORgSxPur2IhXcHfgD40w9qdDg1O3e2aTkwO9GQxSRM+kPaQQcc69By1TY6AM+Vu/s+Tjz3753f4qjydCt2Gx5eHc+0d4cPu4+dWC11fTdAtmhilF1cMcuEI85wMKGIyI1GTw4nieuvAYunnVQsEFqD5zuZG9SoMLnvLH8ppKVsde1ma8na4nbLt2cAAOQUdQFa6gLP0dSYvAO1HHz+VPro+kxcOO2PwP9a552Mk3byH1kj3g0+9hpMXa+tWHw/pXPqZXcH7czTHOjJDNoooroGYKKKKApvSOnmRN2Mw94Fc69IK7t4x7UQ/DHyrpTpCjzbA9jj41zr0lxYmjfHBkxn1qePiPfXNh+m8l78kaXnQRU0bJAPDjz7Kb2xVtpOlzG4k1OOeTdKqI0O6ob0j1lj7uuleqWYAy87HAzhFAz18Sx8K9obbPm287/elHgsfzrpGYe1x0u6WvKSR+6I/xYqiXe1+gbxZNKZjnPEhV/KGI+FU+OFz/AHemk96zP88VNi06+PFbKJO+NQf95zUHVgtckSUG9SLRL0zsieTtLGKFR6OWLAfhUKKpG0Gv32oMGnZ5MeiirhFz2KOHtrdpo+qH60Uf5B+kGso2Zv29O8x6g749wxVbuqK3iSpT4Fd0WLULd/KWyTRuVZd4IR5rcxkjArFHpN0jb28Iz9ozop/VmrN/2EW4yXRY/cJ/U1Z49gLcelLKe4KviDVbvaK2klQnwKxPbzOMS3sZHYZ2f4DIqMdOgHpXS/hjZqvcOxVmOau33pP/AFAqbDstaLytwe/ebxNVvSFNbGSVtMWxhsxzllb7sQH6mo3rQejHO/fIq/AIfGmrFo0Kejbxr+ADxqXHb49FFH3VHyFR8wx9MMSXhsNchVbO2Ej3cbxROqLIrHOSFUHjlsD107Nk3xdxfex7wagpYTNyjkP4G/lVw2N2ZkRxPMN3HoIeeTzJ7PUPXUY97WrRm49lI9fYpwaTxxLtRRRXTMgUUUUBrtoNP8vA8fWeI7xypSX+kEnclh38HkV3hn5U7Kj3FjFJxeNWPrANZLi0VWSkngy6nW7CwwxQlY9KVeUKL+FR41LispPqgfh4/pFN+OwiX0Y0HcorOqgchiqPLk/VPEs8S9iFGmiTt9Rz+BvmKlRbKXB/ZsPwgeJpp0VYtH0ltfX0RdzMW8exU55j3uB4A1Ki2FfrKDvYnwAq/UVNWVFbP7ZF16nEpkWwg65F9iE/qapcexMI5ux7lUfKrRRVitqK3ERdWb2mhj2Tth9s/ix4YqSmztqP2QPeSfE1taKsVOC1RSIOTetkKPSYF5RIPwipSQqOSgdwr3RUzwKKKKAKKKKAKw3lwI43kIyEVmIHPCjNZqg67/hpv3Un6TQFZi6QkYby2lywPWseR7xwrcaNtPDdRSSRZ3owSyNwYcCR7Dg8fVVR2O1q8itESGxaZBvYcOADknPDvrLslIGkv3mBjuZEYmEqVCoAeIz6XMfDtoC3bLa19Mt1n3NzJYbuc8j24FbelzszIo0dd65+jAuf7Qc/S4gDrJGeVaq41UWjRy2t9NP54DxShvOU8yMgDHV7RQDbqNqd15KKSXGdxGbGcZ3RnGaqGpTT319JaRzNBDAoLlODsxx1/wDORrPJoU1tBdZupJojA+6knFg2Dklv5dtAWDZ7VPpVuk+7ub4Pm5zjBI51E2q2g+hrE3k9/wApIE9LGM9fI5qj6Tr7vbW2n2zhJXyJJDw3ASThe1iP+ceGx6RLMw21qis0jCYYZzks26cZJ7T1UAw6KoetbO3cUT3S30rToC7DIEZxxIVeoDqzmsd7tHcXS2cEDCKS4UtI4+qFJB3e/dY+wUAwKKXut6Zc6aguoLqWUKR5SOU5DAnq7Kl7VXUEphZ76W3DRhhFHxY73EMcAkcOHsoC70UutktWdbqS2W4a4hMTMrOCGVlHLjxzx4+yomx0N5eRq73LpDDJvE5JeVhhiCc+iAMe00A0K0lrr+/eyWfk8biBt/e553eGMevtqraHZ3Gqb91JcywpvkRpE2MAdvb1d/GvWysMqatOkz+UdYcb+Mby5TdJHbjnQDCooooAqJqsLPBKijLMjgD1lSBUuigF9ocOr2sKwR20BVc8WfjxOepgKm6Ts/dvNNd3ZQStE0aInIZGOJ/5zq6UUAtxsjdfQbdAqeWglZ/JswKuCes8ur4ms+0un6lexKpto4grqd3ygLNwPHe5BR2defVTBooCnavo13Ddm9sgjmRQJYmOM4xxB9g7qyxpqU8dwJ0ijVomWOIHLb5BwS+cdfhyq2UUBQ49iS2npGVEd0hLhgePlM8MsOogDuwK9bSaTe3lrbq0YWZJP7TDjGApG+PfnFXqigKNqkerzRm1McIVvNacN6S9u7nKkjnw91ZtU2QkSO2e0cCe2GBvcpAeLZ7OOfYxq50UBRNQsdT1ALBcRx20OQZCrbzNj7PE4rJdaPdW161zbQJOjxqm6zhWj3QAMFu4Vd6KApOn6PeNfm6njjVTCy4RshSRwXjxJ7TWw2B0iW2tTFOoDb7HGQeBx2VZqKAoVhpmo6ezxWsaTwMxZN990oT28R6s9uOqpWzeh3cd/JcXG62/HxZTw3iV80LzwMY9lXOigCiiigP/2Q=="/>
          <p:cNvSpPr>
            <a:spLocks noChangeAspect="1" noChangeArrowheads="1"/>
          </p:cNvSpPr>
          <p:nvPr/>
        </p:nvSpPr>
        <p:spPr bwMode="auto">
          <a:xfrm>
            <a:off x="155575" y="-792163"/>
            <a:ext cx="1905000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076" y="3171800"/>
            <a:ext cx="822300" cy="71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819400"/>
            <a:ext cx="1066800" cy="35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C:\Users\kfrizler\AppData\Local\Microsoft\Windows\Temporary Internet Files\Content.IE5\1OM87L8D\POLLEVERYWEHRE-LOGO1[1]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877" y="4197305"/>
            <a:ext cx="753762" cy="7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C:\Users\kfrizler\AppData\Local\Microsoft\Windows\Temporary Internet Files\Content.IE5\1OM87L8D\Screen_Shot_2015-01-12_at_3.39.00_PM[1]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847" y="4690852"/>
            <a:ext cx="984168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443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109759"/>
            <a:ext cx="5715000" cy="572167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43200" y="2057400"/>
            <a:ext cx="48768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43200" y="2362200"/>
            <a:ext cx="4876800" cy="15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26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43000"/>
            <a:ext cx="5759174" cy="5211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5567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71600"/>
            <a:ext cx="7162800" cy="4710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1401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lineWorkshopTemplate_2014-2015 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1215</TotalTime>
  <Words>446</Words>
  <Application>Microsoft Office PowerPoint</Application>
  <PresentationFormat>On-screen Show (4:3)</PresentationFormat>
  <Paragraphs>69</Paragraphs>
  <Slides>11</Slides>
  <Notes>8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OnlineWorkshopTemplate_2014-2015 FINAL</vt:lpstr>
      <vt:lpstr>Faculty Communication &amp; Collaboration Online</vt:lpstr>
      <vt:lpstr>Today’s Agenda</vt:lpstr>
      <vt:lpstr>Interact Today!</vt:lpstr>
      <vt:lpstr>Needs &amp; Challenges</vt:lpstr>
      <vt:lpstr>Strategies for Faculty Support</vt:lpstr>
      <vt:lpstr>Tools &amp; Resources Available</vt:lpstr>
      <vt:lpstr>PowerPoint Presentation</vt:lpstr>
      <vt:lpstr>PowerPoint Presentation</vt:lpstr>
      <vt:lpstr>PowerPoint Presentation</vt:lpstr>
      <vt:lpstr>Other Ideas?</vt:lpstr>
      <vt:lpstr>Want to Connect?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Burge</dc:creator>
  <cp:lastModifiedBy>Administrator</cp:lastModifiedBy>
  <cp:revision>96</cp:revision>
  <cp:lastPrinted>2016-03-09T19:17:14Z</cp:lastPrinted>
  <dcterms:created xsi:type="dcterms:W3CDTF">2014-09-05T17:31:09Z</dcterms:created>
  <dcterms:modified xsi:type="dcterms:W3CDTF">2016-03-09T19:26:06Z</dcterms:modified>
</cp:coreProperties>
</file>