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19" r:id="rId2"/>
    <p:sldId id="313" r:id="rId3"/>
    <p:sldId id="323" r:id="rId4"/>
    <p:sldId id="359" r:id="rId5"/>
    <p:sldId id="363" r:id="rId6"/>
    <p:sldId id="357" r:id="rId7"/>
    <p:sldId id="339" r:id="rId8"/>
    <p:sldId id="335" r:id="rId9"/>
    <p:sldId id="361" r:id="rId10"/>
    <p:sldId id="364" r:id="rId11"/>
    <p:sldId id="365" r:id="rId12"/>
    <p:sldId id="366" r:id="rId13"/>
    <p:sldId id="367" r:id="rId14"/>
    <p:sldId id="368" r:id="rId15"/>
    <p:sldId id="369" r:id="rId16"/>
    <p:sldId id="374" r:id="rId17"/>
    <p:sldId id="371" r:id="rId18"/>
    <p:sldId id="372" r:id="rId19"/>
    <p:sldId id="373" r:id="rId20"/>
    <p:sldId id="337" r:id="rId21"/>
    <p:sldId id="324" r:id="rId22"/>
    <p:sldId id="318" r:id="rId23"/>
  </p:sldIdLst>
  <p:sldSz cx="9144000" cy="6858000" type="screen4x3"/>
  <p:notesSz cx="6954838" cy="9309100"/>
  <p:custDataLst>
    <p:tags r:id="rId27"/>
  </p:custDataLst>
  <p:defaultTextStyle>
    <a:defPPr>
      <a:defRPr lang="en-US"/>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1056">
          <p15:clr>
            <a:srgbClr val="A4A3A4"/>
          </p15:clr>
        </p15:guide>
        <p15:guide id="2" pos="2880">
          <p15:clr>
            <a:srgbClr val="A4A3A4"/>
          </p15:clr>
        </p15:guide>
        <p15:guide id="3" orient="horz" pos="1920">
          <p15:clr>
            <a:srgbClr val="A4A3A4"/>
          </p15:clr>
        </p15:guide>
        <p15:guide id="4" orient="horz" pos="1488">
          <p15:clr>
            <a:srgbClr val="A4A3A4"/>
          </p15:clr>
        </p15:guide>
      </p15:sldGuideLst>
    </p:ext>
    <p:ext uri="{2D200454-40CA-4A62-9FC3-DE9A4176ACB9}">
      <p15:notesGuideLst xmlns:p15="http://schemas.microsoft.com/office/powerpoint/2012/main" xmlns="">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6" autoAdjust="0"/>
    <p:restoredTop sz="83183" autoAdjust="0"/>
  </p:normalViewPr>
  <p:slideViewPr>
    <p:cSldViewPr showGuides="1">
      <p:cViewPr>
        <p:scale>
          <a:sx n="100" d="100"/>
          <a:sy n="100" d="100"/>
        </p:scale>
        <p:origin x="-1048" y="-80"/>
      </p:cViewPr>
      <p:guideLst>
        <p:guide orient="horz" pos="1056"/>
        <p:guide orient="horz" pos="1920"/>
        <p:guide orient="horz" pos="1488"/>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85" d="100"/>
          <a:sy n="85" d="100"/>
        </p:scale>
        <p:origin x="-2704" y="-11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513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sz="quarter" idx="1"/>
          </p:nvPr>
        </p:nvSpPr>
        <p:spPr>
          <a:xfrm>
            <a:off x="3938588" y="0"/>
            <a:ext cx="3014662"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7D932AB-369E-A348-B2E3-9572181B97CD}" type="datetimeFigureOut">
              <a:rPr lang="en-US" altLang="en-US"/>
              <a:pPr/>
              <a:t>11/30/18</a:t>
            </a:fld>
            <a:endParaRPr lang="en-US" altLang="en-US"/>
          </a:p>
        </p:txBody>
      </p:sp>
      <p:sp>
        <p:nvSpPr>
          <p:cNvPr id="4" name="Footer Placeholder 3"/>
          <p:cNvSpPr>
            <a:spLocks noGrp="1"/>
          </p:cNvSpPr>
          <p:nvPr>
            <p:ph type="ftr" sz="quarter" idx="2"/>
          </p:nvPr>
        </p:nvSpPr>
        <p:spPr>
          <a:xfrm>
            <a:off x="0" y="8842375"/>
            <a:ext cx="3014663" cy="465138"/>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 name="Slide Number Placeholder 4"/>
          <p:cNvSpPr>
            <a:spLocks noGrp="1"/>
          </p:cNvSpPr>
          <p:nvPr>
            <p:ph type="sldNum" sz="quarter" idx="3"/>
          </p:nvPr>
        </p:nvSpPr>
        <p:spPr>
          <a:xfrm>
            <a:off x="3938588" y="8842375"/>
            <a:ext cx="3014662"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A439A2-95F4-954E-9DA8-7A7110749222}" type="slidenum">
              <a:rPr lang="en-US" altLang="en-US"/>
              <a:pPr/>
              <a:t>‹#›</a:t>
            </a:fld>
            <a:endParaRPr lang="en-US" altLang="en-US"/>
          </a:p>
        </p:txBody>
      </p:sp>
    </p:spTree>
    <p:extLst>
      <p:ext uri="{BB962C8B-B14F-4D97-AF65-F5344CB8AC3E}">
        <p14:creationId xmlns:p14="http://schemas.microsoft.com/office/powerpoint/2010/main" val="1240281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Calibri" charset="0"/>
              </a:defRPr>
            </a:lvl1pPr>
          </a:lstStyle>
          <a:p>
            <a:endParaRPr lang="en-US" altLang="en-US"/>
          </a:p>
        </p:txBody>
      </p:sp>
      <p:sp>
        <p:nvSpPr>
          <p:cNvPr id="3" name="Date Placeholder 2"/>
          <p:cNvSpPr>
            <a:spLocks noGrp="1"/>
          </p:cNvSpPr>
          <p:nvPr>
            <p:ph type="dt" idx="1"/>
          </p:nvPr>
        </p:nvSpPr>
        <p:spPr>
          <a:xfrm>
            <a:off x="3938588" y="0"/>
            <a:ext cx="3014662"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charset="0"/>
              </a:defRPr>
            </a:lvl1pPr>
          </a:lstStyle>
          <a:p>
            <a:fld id="{BF46126B-AD5A-FB43-B8D3-3E822A17D265}" type="datetimeFigureOut">
              <a:rPr lang="en-US" altLang="en-US"/>
              <a:pPr/>
              <a:t>11/30/18</a:t>
            </a:fld>
            <a:endParaRPr lang="en-US" altLang="en-US"/>
          </a:p>
        </p:txBody>
      </p:sp>
      <p:sp>
        <p:nvSpPr>
          <p:cNvPr id="4" name="Slide Image Placeholder 3"/>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14663"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Calibri" charset="0"/>
              </a:defRPr>
            </a:lvl1pPr>
          </a:lstStyle>
          <a:p>
            <a:endParaRPr lang="en-US" altLang="en-US"/>
          </a:p>
        </p:txBody>
      </p:sp>
      <p:sp>
        <p:nvSpPr>
          <p:cNvPr id="7" name="Slide Number Placeholder 6"/>
          <p:cNvSpPr>
            <a:spLocks noGrp="1"/>
          </p:cNvSpPr>
          <p:nvPr>
            <p:ph type="sldNum" sz="quarter" idx="5"/>
          </p:nvPr>
        </p:nvSpPr>
        <p:spPr>
          <a:xfrm>
            <a:off x="3938588" y="8842375"/>
            <a:ext cx="3014662"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charset="0"/>
              </a:defRPr>
            </a:lvl1pPr>
          </a:lstStyle>
          <a:p>
            <a:fld id="{45DF32A2-9633-8B44-8334-2CF498DE1001}" type="slidenum">
              <a:rPr lang="en-US" altLang="en-US"/>
              <a:pPr/>
              <a:t>‹#›</a:t>
            </a:fld>
            <a:endParaRPr lang="en-US" altLang="en-US"/>
          </a:p>
        </p:txBody>
      </p:sp>
    </p:spTree>
    <p:extLst>
      <p:ext uri="{BB962C8B-B14F-4D97-AF65-F5344CB8AC3E}">
        <p14:creationId xmlns:p14="http://schemas.microsoft.com/office/powerpoint/2010/main" val="1888177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1</a:t>
            </a:fld>
            <a:endParaRPr lang="en-US" altLang="en-US"/>
          </a:p>
        </p:txBody>
      </p:sp>
    </p:spTree>
    <p:extLst>
      <p:ext uri="{BB962C8B-B14F-4D97-AF65-F5344CB8AC3E}">
        <p14:creationId xmlns:p14="http://schemas.microsoft.com/office/powerpoint/2010/main" val="2644760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baseline="0" dirty="0" smtClean="0">
                <a:solidFill>
                  <a:schemeClr val="tx1"/>
                </a:solidFill>
                <a:effectLst/>
                <a:latin typeface="+mn-lt"/>
                <a:ea typeface="+mn-ea"/>
                <a:cs typeface="+mn-cs"/>
              </a:rPr>
              <a:t>Is this </a:t>
            </a:r>
            <a:r>
              <a:rPr lang="en-US" sz="1200" b="1" kern="1200" baseline="0" dirty="0" smtClean="0">
                <a:solidFill>
                  <a:schemeClr val="tx1"/>
                </a:solidFill>
                <a:effectLst/>
                <a:latin typeface="+mn-lt"/>
                <a:ea typeface="+mn-ea"/>
                <a:cs typeface="+mn-cs"/>
              </a:rPr>
              <a:t>SPECIFIC</a:t>
            </a:r>
            <a:r>
              <a:rPr lang="en-US" sz="1200" kern="1200" baseline="0" dirty="0" smtClean="0">
                <a:solidFill>
                  <a:schemeClr val="tx1"/>
                </a:solidFill>
                <a:effectLst/>
                <a:latin typeface="+mn-lt"/>
                <a:ea typeface="+mn-ea"/>
                <a:cs typeface="+mn-cs"/>
              </a:rPr>
              <a:t>?  What could you do to make it more descriptive?   You can just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10</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normAutofit fontScale="92500" lnSpcReduction="10000"/>
          </a:bodyPr>
          <a:lstStyle/>
          <a:p>
            <a:r>
              <a:rPr lang="en-US" sz="1200" kern="1200" baseline="0" dirty="0" smtClean="0">
                <a:solidFill>
                  <a:schemeClr val="tx1"/>
                </a:solidFill>
                <a:effectLst/>
                <a:latin typeface="+mn-lt"/>
                <a:ea typeface="+mn-ea"/>
                <a:cs typeface="+mn-cs"/>
              </a:rPr>
              <a:t>Is this </a:t>
            </a:r>
            <a:r>
              <a:rPr lang="en-US" sz="1200" b="1" kern="1200" baseline="0" dirty="0" smtClean="0">
                <a:solidFill>
                  <a:schemeClr val="tx1"/>
                </a:solidFill>
                <a:effectLst/>
                <a:latin typeface="+mn-lt"/>
                <a:ea typeface="+mn-ea"/>
                <a:cs typeface="+mn-cs"/>
              </a:rPr>
              <a:t>MEASURABLE</a:t>
            </a:r>
            <a:r>
              <a:rPr lang="en-US" sz="1200" kern="1200" baseline="0" dirty="0" smtClean="0">
                <a:solidFill>
                  <a:schemeClr val="tx1"/>
                </a:solidFill>
                <a:effectLst/>
                <a:latin typeface="+mn-lt"/>
                <a:ea typeface="+mn-ea"/>
                <a:cs typeface="+mn-cs"/>
              </a:rPr>
              <a:t>?  How do you measure learning?  Add any additional comments in the chat pod.</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Application of learning is what you measure (not the learning itself).</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From Kristi Reyes:</a:t>
            </a:r>
          </a:p>
          <a:p>
            <a:r>
              <a:rPr lang="en-US" sz="1200" kern="1200" dirty="0" smtClean="0">
                <a:solidFill>
                  <a:schemeClr val="tx1"/>
                </a:solidFill>
                <a:effectLst/>
                <a:latin typeface="+mn-lt"/>
                <a:ea typeface="+mn-ea"/>
                <a:cs typeface="+mn-cs"/>
              </a:rPr>
              <a:t>The recommendations I made on tech plans that missed how the agencies intended to measure the goal gave these as examples of how to measure:</a:t>
            </a:r>
          </a:p>
          <a:p>
            <a:pPr marL="171450" lvl="0" indent="-171450">
              <a:buFont typeface="Arial"/>
              <a:buChar char="•"/>
            </a:pPr>
            <a:r>
              <a:rPr lang="en-US" sz="1200" kern="1200" dirty="0" smtClean="0">
                <a:solidFill>
                  <a:schemeClr val="tx1"/>
                </a:solidFill>
                <a:effectLst/>
                <a:latin typeface="+mn-lt"/>
                <a:ea typeface="+mn-ea"/>
                <a:cs typeface="+mn-cs"/>
              </a:rPr>
              <a:t>​​course completions &amp; level</a:t>
            </a:r>
            <a:r>
              <a:rPr lang="en-US" sz="1200" kern="1200" baseline="0" dirty="0" smtClean="0">
                <a:solidFill>
                  <a:schemeClr val="tx1"/>
                </a:solidFill>
                <a:effectLst/>
                <a:latin typeface="+mn-lt"/>
                <a:ea typeface="+mn-ea"/>
                <a:cs typeface="+mn-cs"/>
              </a:rPr>
              <a:t> movement</a:t>
            </a:r>
            <a:endParaRPr lang="en-US" sz="1200"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student pre- and post-tests (CASAS and others) with benchmarks met at a rate of 80% (for example)</a:t>
            </a:r>
          </a:p>
          <a:p>
            <a:pPr marL="171450" lvl="0" indent="-171450">
              <a:buFont typeface="Arial"/>
              <a:buChar char="•"/>
            </a:pPr>
            <a:r>
              <a:rPr lang="en-US" sz="1200" kern="1200" dirty="0" smtClean="0">
                <a:solidFill>
                  <a:schemeClr val="tx1"/>
                </a:solidFill>
                <a:effectLst/>
                <a:latin typeface="+mn-lt"/>
                <a:ea typeface="+mn-ea"/>
                <a:cs typeface="+mn-cs"/>
              </a:rPr>
              <a:t>student pre- and post-self evaluations of their skills or simple questionnaires</a:t>
            </a:r>
          </a:p>
          <a:p>
            <a:pPr marL="171450" lvl="0" indent="-171450">
              <a:buFont typeface="Arial"/>
              <a:buChar char="•"/>
            </a:pPr>
            <a:r>
              <a:rPr lang="en-US" sz="1200" kern="1200" dirty="0" smtClean="0">
                <a:solidFill>
                  <a:schemeClr val="tx1"/>
                </a:solidFill>
                <a:effectLst/>
                <a:latin typeface="+mn-lt"/>
                <a:ea typeface="+mn-ea"/>
                <a:cs typeface="+mn-cs"/>
              </a:rPr>
              <a:t>observation (a lot of agencies like this one, but it's still not very concrete)</a:t>
            </a:r>
          </a:p>
          <a:p>
            <a:pPr marL="171450" lvl="0" indent="-171450">
              <a:buFont typeface="Arial"/>
              <a:buChar char="•"/>
            </a:pPr>
            <a:r>
              <a:rPr lang="en-US" sz="1200" kern="1200" dirty="0" smtClean="0">
                <a:solidFill>
                  <a:schemeClr val="tx1"/>
                </a:solidFill>
                <a:effectLst/>
                <a:latin typeface="+mn-lt"/>
                <a:ea typeface="+mn-ea"/>
                <a:cs typeface="+mn-cs"/>
              </a:rPr>
              <a:t>portfolios of students' work that show growth over time</a:t>
            </a:r>
          </a:p>
          <a:p>
            <a:pPr marL="171450" lvl="0" indent="-171450">
              <a:buFont typeface="Arial"/>
              <a:buChar char="•"/>
            </a:pPr>
            <a:r>
              <a:rPr lang="en-US" sz="1200" kern="1200" dirty="0" smtClean="0">
                <a:solidFill>
                  <a:schemeClr val="tx1"/>
                </a:solidFill>
                <a:effectLst/>
                <a:latin typeface="+mn-lt"/>
                <a:ea typeface="+mn-ea"/>
                <a:cs typeface="+mn-cs"/>
              </a:rPr>
              <a:t>online publishing of students' work / projects</a:t>
            </a:r>
          </a:p>
          <a:p>
            <a:pPr marL="171450" lvl="0" indent="-171450">
              <a:buFont typeface="Arial"/>
              <a:buChar char="•"/>
            </a:pPr>
            <a:r>
              <a:rPr lang="en-US" sz="1200" kern="1200" dirty="0" smtClean="0">
                <a:solidFill>
                  <a:schemeClr val="tx1"/>
                </a:solidFill>
                <a:effectLst/>
                <a:latin typeface="+mn-lt"/>
                <a:ea typeface="+mn-ea"/>
                <a:cs typeface="+mn-cs"/>
              </a:rPr>
              <a:t>EL Civics objectives met at 80% (example)</a:t>
            </a:r>
          </a:p>
          <a:p>
            <a:pPr marL="171450" lvl="0" indent="-171450">
              <a:buFont typeface="Arial"/>
              <a:buChar char="•"/>
            </a:pPr>
            <a:r>
              <a:rPr lang="en-US" sz="1200" kern="1200" dirty="0" smtClean="0">
                <a:solidFill>
                  <a:schemeClr val="tx1"/>
                </a:solidFill>
                <a:effectLst/>
                <a:latin typeface="+mn-lt"/>
                <a:ea typeface="+mn-ea"/>
                <a:cs typeface="+mn-cs"/>
              </a:rPr>
              <a:t>Student log of hours on task</a:t>
            </a:r>
          </a:p>
          <a:p>
            <a:pPr marL="171450" lvl="0" indent="-171450">
              <a:buFont typeface="Arial"/>
              <a:buChar char="•"/>
            </a:pPr>
            <a:r>
              <a:rPr lang="en-US" sz="1200" kern="1200" dirty="0" smtClean="0">
                <a:solidFill>
                  <a:schemeClr val="tx1"/>
                </a:solidFill>
                <a:effectLst/>
                <a:latin typeface="+mn-lt"/>
                <a:ea typeface="+mn-ea"/>
                <a:cs typeface="+mn-cs"/>
              </a:rPr>
              <a:t>Grades and completion of time (in Burlington English and in LMSs)</a:t>
            </a:r>
          </a:p>
          <a:p>
            <a:endParaRPr lang="en-US" sz="1200" kern="1200" baseline="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11</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normAutofit/>
          </a:bodyPr>
          <a:lstStyle/>
          <a:p>
            <a:r>
              <a:rPr lang="en-US" sz="1200" kern="1200" baseline="0" dirty="0" smtClean="0">
                <a:solidFill>
                  <a:schemeClr val="tx1"/>
                </a:solidFill>
                <a:effectLst/>
                <a:latin typeface="+mn-lt"/>
                <a:ea typeface="+mn-ea"/>
                <a:cs typeface="+mn-cs"/>
              </a:rPr>
              <a:t>Is this </a:t>
            </a:r>
            <a:r>
              <a:rPr lang="en-US" sz="1200" b="1" kern="1200" baseline="0" dirty="0" smtClean="0">
                <a:solidFill>
                  <a:schemeClr val="tx1"/>
                </a:solidFill>
                <a:effectLst/>
                <a:latin typeface="+mn-lt"/>
                <a:ea typeface="+mn-ea"/>
                <a:cs typeface="+mn-cs"/>
              </a:rPr>
              <a:t>ACHIEVABLE</a:t>
            </a:r>
            <a:r>
              <a:rPr lang="en-US" sz="1200" kern="1200" baseline="0" dirty="0" smtClean="0">
                <a:solidFill>
                  <a:schemeClr val="tx1"/>
                </a:solidFill>
                <a:effectLst/>
                <a:latin typeface="+mn-lt"/>
                <a:ea typeface="+mn-ea"/>
                <a:cs typeface="+mn-cs"/>
              </a:rPr>
              <a:t> in today’s Adult Education system?  Why or why not?  Add any additional comments in the chat pod.</a:t>
            </a:r>
            <a:br>
              <a:rPr lang="en-US" sz="1200" kern="1200" baseline="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dirty="0"/>
              <a:t>Also, unless you are a fully-online institution, not every teacher needs to know how to teach online. </a:t>
            </a:r>
            <a:r>
              <a:rPr lang="en-US" dirty="0" smtClean="0"/>
              <a:t>  Also, </a:t>
            </a:r>
            <a:r>
              <a:rPr lang="en-US" dirty="0"/>
              <a:t>j</a:t>
            </a:r>
            <a:r>
              <a:rPr lang="en-US" sz="1200" kern="1200" dirty="0" smtClean="0">
                <a:solidFill>
                  <a:schemeClr val="tx1"/>
                </a:solidFill>
                <a:effectLst/>
                <a:latin typeface="+mn-lt"/>
                <a:ea typeface="+mn-ea"/>
                <a:cs typeface="+mn-cs"/>
              </a:rPr>
              <a:t>ust because you train someone, it</a:t>
            </a:r>
            <a:r>
              <a:rPr lang="en-US" sz="1200" kern="1200" baseline="0" dirty="0" smtClean="0">
                <a:solidFill>
                  <a:schemeClr val="tx1"/>
                </a:solidFill>
                <a:effectLst/>
                <a:latin typeface="+mn-lt"/>
                <a:ea typeface="+mn-ea"/>
                <a:cs typeface="+mn-cs"/>
              </a:rPr>
              <a:t> doesn’t mean they will apply or use what they learned, so training itself should never be </a:t>
            </a:r>
            <a:r>
              <a:rPr lang="en-US" sz="1200" kern="1200" dirty="0" smtClean="0">
                <a:solidFill>
                  <a:schemeClr val="tx1"/>
                </a:solidFill>
                <a:effectLst/>
                <a:latin typeface="+mn-lt"/>
                <a:ea typeface="+mn-ea"/>
                <a:cs typeface="+mn-cs"/>
              </a:rPr>
              <a:t>the end goal—it is the means to the end (in this case, offering online and hybrid classes)</a:t>
            </a:r>
            <a:r>
              <a:rPr lang="en-US" sz="1200" kern="1200" baseline="0" dirty="0" smtClean="0">
                <a:solidFill>
                  <a:schemeClr val="tx1"/>
                </a:solidFill>
                <a:effectLst/>
                <a:latin typeface="+mn-lt"/>
                <a:ea typeface="+mn-ea"/>
                <a:cs typeface="+mn-cs"/>
              </a:rPr>
              <a:t>. </a:t>
            </a:r>
          </a:p>
          <a:p>
            <a:endParaRPr lang="en-US" dirty="0" smtClean="0"/>
          </a:p>
          <a:p>
            <a:r>
              <a:rPr lang="en-US" sz="1200" kern="1200" baseline="0" dirty="0" smtClean="0">
                <a:solidFill>
                  <a:schemeClr val="tx1"/>
                </a:solidFill>
                <a:effectLst/>
                <a:latin typeface="+mn-lt"/>
                <a:ea typeface="+mn-ea"/>
                <a:cs typeface="+mn-cs"/>
              </a:rPr>
              <a:t>If</a:t>
            </a:r>
            <a:r>
              <a:rPr lang="en-US" sz="1200" kern="1200" dirty="0" smtClean="0">
                <a:solidFill>
                  <a:schemeClr val="tx1"/>
                </a:solidFill>
                <a:effectLst/>
                <a:latin typeface="+mn-lt"/>
                <a:ea typeface="+mn-ea"/>
                <a:cs typeface="+mn-cs"/>
              </a:rPr>
              <a:t> your programmatic goal is to increase the number of online and hybrid classes you offer, then you need to assess if you have faculty who are qualified and available to teach those courses.  If not, you could offer training to those interested, or hire qualified teachers.  </a:t>
            </a:r>
            <a:r>
              <a:rPr lang="en-US" sz="1200" kern="1200" baseline="0" dirty="0" smtClean="0">
                <a:solidFill>
                  <a:schemeClr val="tx1"/>
                </a:solidFill>
                <a:effectLst/>
                <a:latin typeface="+mn-lt"/>
                <a:ea typeface="+mn-ea"/>
                <a:cs typeface="+mn-cs"/>
              </a:rPr>
              <a:t>Really, this</a:t>
            </a:r>
            <a:r>
              <a:rPr lang="en-US" sz="1200" kern="1200" dirty="0" smtClean="0">
                <a:solidFill>
                  <a:schemeClr val="tx1"/>
                </a:solidFill>
                <a:effectLst/>
                <a:latin typeface="+mn-lt"/>
                <a:ea typeface="+mn-ea"/>
                <a:cs typeface="+mn-cs"/>
              </a:rPr>
              <a:t> potentially</a:t>
            </a:r>
            <a:r>
              <a:rPr lang="en-US" sz="1200" kern="1200" baseline="0" dirty="0" smtClean="0">
                <a:solidFill>
                  <a:schemeClr val="tx1"/>
                </a:solidFill>
                <a:effectLst/>
                <a:latin typeface="+mn-lt"/>
                <a:ea typeface="+mn-ea"/>
                <a:cs typeface="+mn-cs"/>
              </a:rPr>
              <a:t> becomes a HIRING issue. These are the types of things you need to consider</a:t>
            </a:r>
            <a:r>
              <a:rPr lang="en-US" sz="1200" kern="1200" dirty="0" smtClean="0">
                <a:solidFill>
                  <a:schemeClr val="tx1"/>
                </a:solidFill>
                <a:effectLst/>
                <a:latin typeface="+mn-lt"/>
                <a:ea typeface="+mn-ea"/>
                <a:cs typeface="+mn-cs"/>
              </a:rPr>
              <a:t> and discuss </a:t>
            </a:r>
            <a:r>
              <a:rPr lang="en-US" dirty="0" smtClean="0"/>
              <a:t>when determining if a goal is ACHIEVABLE.</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12</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baseline="0" dirty="0" smtClean="0">
                <a:solidFill>
                  <a:schemeClr val="tx1"/>
                </a:solidFill>
                <a:effectLst/>
                <a:latin typeface="+mn-lt"/>
                <a:ea typeface="+mn-ea"/>
                <a:cs typeface="+mn-cs"/>
              </a:rPr>
              <a:t>Is this </a:t>
            </a:r>
            <a:r>
              <a:rPr lang="en-US" sz="1200" b="1" kern="1200" baseline="0" dirty="0" smtClean="0">
                <a:solidFill>
                  <a:schemeClr val="tx1"/>
                </a:solidFill>
                <a:effectLst/>
                <a:latin typeface="+mn-lt"/>
                <a:ea typeface="+mn-ea"/>
                <a:cs typeface="+mn-cs"/>
              </a:rPr>
              <a:t>RELEVANT</a:t>
            </a:r>
            <a:r>
              <a:rPr lang="en-US" sz="1200" kern="1200" baseline="0" dirty="0" smtClean="0">
                <a:solidFill>
                  <a:schemeClr val="tx1"/>
                </a:solidFill>
                <a:effectLst/>
                <a:latin typeface="+mn-lt"/>
                <a:ea typeface="+mn-ea"/>
                <a:cs typeface="+mn-cs"/>
              </a:rPr>
              <a:t> to today’s students?  Why or why not?  Add any additional comments in the chat pod.</a:t>
            </a: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An important resource for determining what *is* relevant to students is to</a:t>
            </a:r>
            <a:r>
              <a:rPr lang="en-US" sz="1200" b="0" kern="1200" baseline="0" dirty="0" smtClean="0">
                <a:solidFill>
                  <a:schemeClr val="tx1"/>
                </a:solidFill>
                <a:effectLst/>
                <a:latin typeface="+mn-lt"/>
                <a:ea typeface="+mn-ea"/>
                <a:cs typeface="+mn-cs"/>
              </a:rPr>
              <a:t> evaluate the results of the Student Technology Survey.  </a:t>
            </a:r>
            <a:r>
              <a:rPr lang="en-US" sz="1200" b="0" kern="1200" dirty="0" smtClean="0">
                <a:solidFill>
                  <a:schemeClr val="tx1"/>
                </a:solidFill>
                <a:effectLst/>
                <a:latin typeface="+mn-lt"/>
                <a:ea typeface="+mn-ea"/>
                <a:cs typeface="+mn-cs"/>
              </a:rPr>
              <a:t>At</a:t>
            </a:r>
            <a:r>
              <a:rPr lang="en-US" sz="1200" b="0" kern="1200" baseline="0" dirty="0" smtClean="0">
                <a:solidFill>
                  <a:schemeClr val="tx1"/>
                </a:solidFill>
                <a:effectLst/>
                <a:latin typeface="+mn-lt"/>
                <a:ea typeface="+mn-ea"/>
                <a:cs typeface="+mn-cs"/>
              </a:rPr>
              <a:t> the community college level, we have seen a movement toward using </a:t>
            </a:r>
            <a:r>
              <a:rPr lang="en-US" sz="1200" b="0" kern="1200" baseline="0" dirty="0" err="1" smtClean="0">
                <a:solidFill>
                  <a:schemeClr val="tx1"/>
                </a:solidFill>
                <a:effectLst/>
                <a:latin typeface="+mn-lt"/>
                <a:ea typeface="+mn-ea"/>
                <a:cs typeface="+mn-cs"/>
              </a:rPr>
              <a:t>iPads</a:t>
            </a:r>
            <a:r>
              <a:rPr lang="en-US" sz="1200" b="0" kern="1200" baseline="0" dirty="0" smtClean="0">
                <a:solidFill>
                  <a:schemeClr val="tx1"/>
                </a:solidFill>
                <a:effectLst/>
                <a:latin typeface="+mn-lt"/>
                <a:ea typeface="+mn-ea"/>
                <a:cs typeface="+mn-cs"/>
              </a:rPr>
              <a:t> or tablets in the classroom rather than desktop computers.  Many students do not have computers at home—they use smartphones for Internet access, including for coursework.</a:t>
            </a: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13</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baseline="0" dirty="0" smtClean="0">
                <a:solidFill>
                  <a:schemeClr val="tx1"/>
                </a:solidFill>
                <a:effectLst/>
                <a:latin typeface="+mn-lt"/>
                <a:ea typeface="+mn-ea"/>
                <a:cs typeface="+mn-cs"/>
              </a:rPr>
              <a:t>Is there a </a:t>
            </a:r>
            <a:r>
              <a:rPr lang="en-US" sz="1200" b="1" kern="1200" baseline="0" dirty="0" smtClean="0">
                <a:solidFill>
                  <a:schemeClr val="tx1"/>
                </a:solidFill>
                <a:effectLst/>
                <a:latin typeface="+mn-lt"/>
                <a:ea typeface="+mn-ea"/>
                <a:cs typeface="+mn-cs"/>
              </a:rPr>
              <a:t>TIMEFRAME</a:t>
            </a:r>
            <a:r>
              <a:rPr lang="en-US" sz="1200" kern="1200" baseline="0" dirty="0" smtClean="0">
                <a:solidFill>
                  <a:schemeClr val="tx1"/>
                </a:solidFill>
                <a:effectLst/>
                <a:latin typeface="+mn-lt"/>
                <a:ea typeface="+mn-ea"/>
                <a:cs typeface="+mn-cs"/>
              </a:rPr>
              <a:t> stated?  Is this really what we’re looking for anyway?  Add any additional comments in the chat pod.</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14</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Now that we are familiar with the framework, and we’ve looked at some examples of each element, let’s evaluate some overall goals to see if they fit the SMART goal standard.</a:t>
            </a:r>
          </a:p>
          <a:p>
            <a:endParaRPr lang="en-US"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15</a:t>
            </a:fld>
            <a:endParaRPr lang="en-US" altLang="en-US"/>
          </a:p>
        </p:txBody>
      </p:sp>
    </p:spTree>
    <p:extLst>
      <p:ext uri="{BB962C8B-B14F-4D97-AF65-F5344CB8AC3E}">
        <p14:creationId xmlns:p14="http://schemas.microsoft.com/office/powerpoint/2010/main" val="428741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t>
            </a:r>
            <a:r>
              <a:rPr lang="en-US" baseline="0" dirty="0" smtClean="0"/>
              <a:t> </a:t>
            </a:r>
            <a:r>
              <a:rPr lang="mr-IN" baseline="0" dirty="0" smtClean="0"/>
              <a:t>–</a:t>
            </a:r>
            <a:r>
              <a:rPr lang="en-US" baseline="0" dirty="0" smtClean="0"/>
              <a:t> learners identified</a:t>
            </a:r>
          </a:p>
          <a:p>
            <a:r>
              <a:rPr lang="en-US" baseline="0" dirty="0" smtClean="0"/>
              <a:t>Measurable </a:t>
            </a:r>
            <a:r>
              <a:rPr lang="mr-IN" baseline="0" dirty="0" smtClean="0"/>
              <a:t>–</a:t>
            </a:r>
            <a:r>
              <a:rPr lang="en-US" baseline="0" dirty="0" smtClean="0"/>
              <a:t> pass/no pass </a:t>
            </a:r>
            <a:r>
              <a:rPr lang="mr-IN" baseline="0" dirty="0" smtClean="0"/>
              <a:t>–</a:t>
            </a:r>
            <a:r>
              <a:rPr lang="en-US" baseline="0" dirty="0" smtClean="0"/>
              <a:t> tests identified</a:t>
            </a:r>
          </a:p>
          <a:p>
            <a:r>
              <a:rPr lang="en-US" baseline="0" dirty="0" smtClean="0"/>
              <a:t>Achievable </a:t>
            </a:r>
            <a:r>
              <a:rPr lang="mr-IN" baseline="0" dirty="0" smtClean="0"/>
              <a:t>–</a:t>
            </a:r>
            <a:r>
              <a:rPr lang="en-US" baseline="0" dirty="0" smtClean="0"/>
              <a:t> resources available (online curriculum; individual teacher support)</a:t>
            </a:r>
          </a:p>
          <a:p>
            <a:r>
              <a:rPr lang="en-US" baseline="0" dirty="0" smtClean="0"/>
              <a:t>Relevant </a:t>
            </a:r>
            <a:r>
              <a:rPr lang="mr-IN" baseline="0" dirty="0" smtClean="0"/>
              <a:t>–</a:t>
            </a:r>
            <a:r>
              <a:rPr lang="en-US" baseline="0" dirty="0" smtClean="0"/>
              <a:t> </a:t>
            </a:r>
          </a:p>
          <a:p>
            <a:r>
              <a:rPr lang="en-US" baseline="0" dirty="0" smtClean="0"/>
              <a:t>Time-bound </a:t>
            </a:r>
            <a:r>
              <a:rPr lang="mr-IN" baseline="0" dirty="0" smtClean="0"/>
              <a:t>–</a:t>
            </a:r>
            <a:r>
              <a:rPr lang="en-US" baseline="0" dirty="0" smtClean="0"/>
              <a:t> this school year</a:t>
            </a:r>
          </a:p>
          <a:p>
            <a:endParaRPr lang="en-US" baseline="0" dirty="0" smtClean="0"/>
          </a:p>
          <a:p>
            <a:r>
              <a:rPr lang="en-US" baseline="0" dirty="0" smtClean="0"/>
              <a:t>Only thing that’s unclear is how this will differ from what is being done now.  For example, do 40% of students currently pass the equivalency tests, so that your goal is actually to increase the pass rate by 10%?  That seems attainable within one year.  However, if the current pass rate is, for example, 20% and you want to increase to 50% in one year, that may not be a realistic goal.</a:t>
            </a:r>
          </a:p>
          <a:p>
            <a:endParaRPr lang="en-US" baseline="0" dirty="0" smtClean="0"/>
          </a:p>
          <a:p>
            <a:r>
              <a:rPr lang="en-US" b="1" baseline="0" dirty="0" smtClean="0"/>
              <a:t>[NEXT SLIDE]</a:t>
            </a:r>
            <a:endParaRPr lang="en-US" b="1"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16</a:t>
            </a:fld>
            <a:endParaRPr lang="en-US" altLang="en-US"/>
          </a:p>
        </p:txBody>
      </p:sp>
    </p:spTree>
    <p:extLst>
      <p:ext uri="{BB962C8B-B14F-4D97-AF65-F5344CB8AC3E}">
        <p14:creationId xmlns:p14="http://schemas.microsoft.com/office/powerpoint/2010/main" val="626800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t>
            </a:r>
            <a:r>
              <a:rPr lang="en-US" baseline="0" dirty="0" smtClean="0"/>
              <a:t> </a:t>
            </a:r>
            <a:r>
              <a:rPr lang="mr-IN" baseline="0" dirty="0" smtClean="0"/>
              <a:t>–</a:t>
            </a:r>
            <a:r>
              <a:rPr lang="en-US" baseline="0" dirty="0" smtClean="0"/>
              <a:t> learners identified (could specify level)</a:t>
            </a:r>
          </a:p>
          <a:p>
            <a:r>
              <a:rPr lang="en-US" baseline="0" dirty="0" smtClean="0"/>
              <a:t>Measurable </a:t>
            </a:r>
            <a:r>
              <a:rPr lang="mr-IN" baseline="0" dirty="0" smtClean="0"/>
              <a:t>–</a:t>
            </a:r>
            <a:r>
              <a:rPr lang="en-US" baseline="0" dirty="0" smtClean="0"/>
              <a:t> pass online assignments @ 70%; portfolios</a:t>
            </a:r>
          </a:p>
          <a:p>
            <a:r>
              <a:rPr lang="en-US" baseline="0" dirty="0" smtClean="0"/>
              <a:t>Achievable </a:t>
            </a:r>
            <a:r>
              <a:rPr lang="mr-IN" baseline="0" dirty="0" smtClean="0"/>
              <a:t>–</a:t>
            </a:r>
            <a:r>
              <a:rPr lang="en-US" baseline="0" dirty="0" smtClean="0"/>
              <a:t> based on past experience, achievable AND expandable</a:t>
            </a:r>
          </a:p>
          <a:p>
            <a:r>
              <a:rPr lang="en-US" baseline="0" dirty="0" smtClean="0"/>
              <a:t>Relevant </a:t>
            </a:r>
            <a:r>
              <a:rPr lang="mr-IN" baseline="0" dirty="0" smtClean="0"/>
              <a:t>–</a:t>
            </a:r>
            <a:r>
              <a:rPr lang="en-US" baseline="0" dirty="0" smtClean="0"/>
              <a:t> current focus on workforce preparation is reflected</a:t>
            </a:r>
          </a:p>
          <a:p>
            <a:r>
              <a:rPr lang="en-US" baseline="0" dirty="0" smtClean="0"/>
              <a:t>Time-bound </a:t>
            </a:r>
            <a:r>
              <a:rPr lang="mr-IN" baseline="0" dirty="0" smtClean="0"/>
              <a:t>–</a:t>
            </a:r>
            <a:r>
              <a:rPr lang="en-US" baseline="0" dirty="0" smtClean="0"/>
              <a:t> this school year, with forward thinking to next school year</a:t>
            </a:r>
          </a:p>
          <a:p>
            <a:endParaRPr lang="en-US" dirty="0" smtClean="0"/>
          </a:p>
          <a:p>
            <a:r>
              <a:rPr lang="en-US" dirty="0" smtClean="0"/>
              <a:t>Important to note:  Utilizing grant funding to pilot a new strategy.  If it works, include</a:t>
            </a:r>
            <a:r>
              <a:rPr lang="en-US" baseline="0" dirty="0" smtClean="0"/>
              <a:t> plan to expand.  Have a vision for institutionalizing strategies that improve student learning.</a:t>
            </a:r>
          </a:p>
          <a:p>
            <a:endParaRPr lang="en-US" baseline="0" dirty="0" smtClean="0"/>
          </a:p>
          <a:p>
            <a:r>
              <a:rPr lang="en-US" b="1" baseline="0" dirty="0" smtClean="0"/>
              <a:t>[NEXT SLIDE]</a:t>
            </a:r>
            <a:endParaRPr lang="en-US" b="1"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17</a:t>
            </a:fld>
            <a:endParaRPr lang="en-US" altLang="en-US"/>
          </a:p>
        </p:txBody>
      </p:sp>
    </p:spTree>
    <p:extLst>
      <p:ext uri="{BB962C8B-B14F-4D97-AF65-F5344CB8AC3E}">
        <p14:creationId xmlns:p14="http://schemas.microsoft.com/office/powerpoint/2010/main" val="4061120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t>
            </a:r>
            <a:r>
              <a:rPr lang="en-US" baseline="0" dirty="0" smtClean="0"/>
              <a:t> </a:t>
            </a:r>
            <a:r>
              <a:rPr lang="mr-IN" baseline="0" dirty="0" smtClean="0"/>
              <a:t>–</a:t>
            </a:r>
            <a:r>
              <a:rPr lang="en-US" baseline="0" dirty="0" smtClean="0"/>
              <a:t> learners identified</a:t>
            </a:r>
          </a:p>
          <a:p>
            <a:r>
              <a:rPr lang="en-US" baseline="0" dirty="0" smtClean="0"/>
              <a:t>Measurable </a:t>
            </a:r>
            <a:r>
              <a:rPr lang="mr-IN" baseline="0" dirty="0" smtClean="0"/>
              <a:t>–</a:t>
            </a:r>
            <a:r>
              <a:rPr lang="en-US" baseline="0" dirty="0" smtClean="0"/>
              <a:t> 70% of learners; online assessments, teacher observation and CASAS tests identified for evaluation</a:t>
            </a:r>
          </a:p>
          <a:p>
            <a:r>
              <a:rPr lang="en-US" baseline="0" dirty="0" smtClean="0"/>
              <a:t>Achievable </a:t>
            </a:r>
            <a:r>
              <a:rPr lang="mr-IN" baseline="0" dirty="0" smtClean="0"/>
              <a:t>–</a:t>
            </a:r>
            <a:r>
              <a:rPr lang="en-US" baseline="0" dirty="0" smtClean="0"/>
              <a:t> resources available (commercial online curriculum; teacher-created assignments)</a:t>
            </a:r>
          </a:p>
          <a:p>
            <a:r>
              <a:rPr lang="en-US" baseline="0" dirty="0" smtClean="0"/>
              <a:t>Relevant </a:t>
            </a:r>
            <a:r>
              <a:rPr lang="mr-IN" baseline="0" dirty="0" smtClean="0"/>
              <a:t>–</a:t>
            </a:r>
            <a:r>
              <a:rPr lang="en-US" baseline="0" dirty="0" smtClean="0"/>
              <a:t> career readiness skills along with subject matter (math)</a:t>
            </a:r>
          </a:p>
          <a:p>
            <a:r>
              <a:rPr lang="en-US" baseline="0" dirty="0" smtClean="0"/>
              <a:t>Time-based </a:t>
            </a:r>
            <a:r>
              <a:rPr lang="mr-IN" baseline="0" dirty="0" smtClean="0"/>
              <a:t>–</a:t>
            </a:r>
            <a:r>
              <a:rPr lang="en-US" baseline="0" dirty="0" smtClean="0"/>
              <a:t> this school year</a:t>
            </a:r>
          </a:p>
          <a:p>
            <a:endParaRPr lang="en-US" baseline="0" dirty="0" smtClean="0"/>
          </a:p>
          <a:p>
            <a:r>
              <a:rPr lang="en-US" b="1" baseline="0" dirty="0" smtClean="0"/>
              <a:t>[NEXT SLIDE]</a:t>
            </a:r>
            <a:endParaRPr lang="en-US" b="1"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18</a:t>
            </a:fld>
            <a:endParaRPr lang="en-US" altLang="en-US"/>
          </a:p>
        </p:txBody>
      </p:sp>
    </p:spTree>
    <p:extLst>
      <p:ext uri="{BB962C8B-B14F-4D97-AF65-F5344CB8AC3E}">
        <p14:creationId xmlns:p14="http://schemas.microsoft.com/office/powerpoint/2010/main" val="4159966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As you move forward in your agency’s process, you may want to utilize some of the strategies we’ve used here today to determine if your agency’s goals are following the SMART framework.</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Let’s summarize what we’ve learned in this session, and then I’ll share some valuable resources with you, and leave some time at the end to answer any questions you may still have.  Be sure to add questions in the Q&amp;A pod at the bottom of the screen, if you haven’t already.</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[NEXT SLIDE]</a:t>
            </a:r>
            <a:endParaRPr lang="en-US" b="1"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19</a:t>
            </a:fld>
            <a:endParaRPr lang="en-US" altLang="en-US"/>
          </a:p>
        </p:txBody>
      </p:sp>
    </p:spTree>
    <p:extLst>
      <p:ext uri="{BB962C8B-B14F-4D97-AF65-F5344CB8AC3E}">
        <p14:creationId xmlns:p14="http://schemas.microsoft.com/office/powerpoint/2010/main" val="428741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Hello and welcome to the latest OTAN Webinar.  I’m Karla Frizler, a Subject Matter Expert for OTAN.  Today we’ll be talking about “SMART Goals for Technology &amp;</a:t>
            </a:r>
            <a:r>
              <a:rPr lang="en-US" sz="1200" kern="1200" baseline="0" dirty="0" smtClean="0">
                <a:solidFill>
                  <a:schemeClr val="tx1"/>
                </a:solidFill>
                <a:effectLst/>
                <a:latin typeface="+mn-lt"/>
                <a:ea typeface="+mn-ea"/>
                <a:cs typeface="+mn-cs"/>
              </a:rPr>
              <a:t> Distance Learning Plans</a:t>
            </a:r>
            <a:r>
              <a:rPr lang="en-US" sz="1200" kern="1200" dirty="0" smtClean="0">
                <a:solidFill>
                  <a:schemeClr val="tx1"/>
                </a:solidFill>
                <a:effectLst/>
                <a:latin typeface="+mn-lt"/>
                <a:ea typeface="+mn-ea"/>
                <a:cs typeface="+mn-cs"/>
              </a:rPr>
              <a:t>.”  This session assumes you are</a:t>
            </a:r>
            <a:r>
              <a:rPr lang="en-US" sz="1200" kern="1200" baseline="0" dirty="0" smtClean="0">
                <a:solidFill>
                  <a:schemeClr val="tx1"/>
                </a:solidFill>
                <a:effectLst/>
                <a:latin typeface="+mn-lt"/>
                <a:ea typeface="+mn-ea"/>
                <a:cs typeface="+mn-cs"/>
              </a:rPr>
              <a:t> already familiar with TDLP and need help writing section G:  “Goals, Outcomes, Evaluation.”  If you haven’t already, please answer the poll question at the bottom of the screen about your experience with TDLP, and download the files available to the left (this presentation, my supplemental handout with links I refer to, and the current Implementation Guide).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t>
            </a:r>
            <a:r>
              <a:rPr lang="en-US" sz="1200" kern="1200" baseline="0" dirty="0" smtClean="0">
                <a:solidFill>
                  <a:schemeClr val="tx1"/>
                </a:solidFill>
                <a:effectLst/>
                <a:latin typeface="+mn-lt"/>
                <a:ea typeface="+mn-ea"/>
                <a:cs typeface="+mn-cs"/>
              </a:rPr>
              <a:t>times, I will ask you to share your thoughts in the chat pod to the right of your screen.  I will leave time at the end of the session for additional questions.  Please note your questions in the Q&amp;A pod at the bottom of the screen.  If we run out of time, we can follow up with you after the session.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Ready?  Let’s go ahead and get started!</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altLang="en-US" sz="1800" dirty="0"/>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2</a:t>
            </a:fld>
            <a:endParaRPr lang="en-US" altLang="en-US">
              <a:latin typeface="Calibri" charset="0"/>
            </a:endParaRPr>
          </a:p>
        </p:txBody>
      </p:sp>
    </p:spTree>
    <p:extLst>
      <p:ext uri="{BB962C8B-B14F-4D97-AF65-F5344CB8AC3E}">
        <p14:creationId xmlns:p14="http://schemas.microsoft.com/office/powerpoint/2010/main" val="1915797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We’ve covered a LOT of information so far.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Don’t be</a:t>
            </a:r>
            <a:r>
              <a:rPr lang="en-US" sz="1200" kern="1200" baseline="0" dirty="0" smtClean="0">
                <a:solidFill>
                  <a:schemeClr val="tx1"/>
                </a:solidFill>
                <a:effectLst/>
                <a:latin typeface="+mn-lt"/>
                <a:ea typeface="+mn-ea"/>
                <a:cs typeface="+mn-cs"/>
              </a:rPr>
              <a:t> afraid to ask for help—that’s what the OTAN folks are here for!  Contact information is available on page 1 of the Implementation Guide.  You can also share this webinar with others at your agency after it’s posted.</a:t>
            </a:r>
          </a:p>
          <a:p>
            <a:endParaRPr lang="en-US" sz="1200" kern="1200" baseline="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20</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27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normAutofit fontScale="92500"/>
          </a:bodyPr>
          <a:lstStyle/>
          <a:p>
            <a:r>
              <a:rPr lang="en-US" sz="1200" kern="1200" dirty="0" smtClean="0">
                <a:solidFill>
                  <a:schemeClr val="tx1"/>
                </a:solidFill>
                <a:effectLst/>
                <a:latin typeface="+mn-lt"/>
                <a:ea typeface="+mn-ea"/>
                <a:cs typeface="+mn-cs"/>
              </a:rPr>
              <a:t>Hopefully this session helped</a:t>
            </a:r>
            <a:r>
              <a:rPr lang="en-US" sz="1200" kern="1200" baseline="0" dirty="0" smtClean="0">
                <a:solidFill>
                  <a:schemeClr val="tx1"/>
                </a:solidFill>
                <a:effectLst/>
                <a:latin typeface="+mn-lt"/>
                <a:ea typeface="+mn-ea"/>
                <a:cs typeface="+mn-cs"/>
              </a:rPr>
              <a:t> you understand the value of using the SMART goal framework to help plan and prepare your agency’s Technology and Distance Learning Plan.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Copies of this presentation,</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supplemental handout, and the Implementation Guide are available in the Files</a:t>
            </a:r>
            <a:r>
              <a:rPr lang="en-US" sz="1200" kern="1200" baseline="0" dirty="0" smtClean="0">
                <a:solidFill>
                  <a:schemeClr val="tx1"/>
                </a:solidFill>
                <a:effectLst/>
                <a:latin typeface="+mn-lt"/>
                <a:ea typeface="+mn-ea"/>
                <a:cs typeface="+mn-cs"/>
              </a:rPr>
              <a:t> pod on the lower-left of your screen, and </a:t>
            </a:r>
            <a:r>
              <a:rPr lang="en-US" sz="1200" kern="1200" dirty="0" smtClean="0">
                <a:solidFill>
                  <a:schemeClr val="tx1"/>
                </a:solidFill>
                <a:effectLst/>
                <a:latin typeface="+mn-lt"/>
                <a:ea typeface="+mn-ea"/>
                <a:cs typeface="+mn-cs"/>
              </a:rPr>
              <a:t>you can also find all my training materials at </a:t>
            </a:r>
            <a:r>
              <a:rPr lang="en-US" sz="1200" kern="1200" dirty="0" err="1" smtClean="0">
                <a:solidFill>
                  <a:schemeClr val="tx1"/>
                </a:solidFill>
                <a:effectLst/>
                <a:latin typeface="+mn-lt"/>
                <a:ea typeface="+mn-ea"/>
                <a:cs typeface="+mn-cs"/>
              </a:rPr>
              <a:t>frizteach.weebly.com</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copy of this session will be posted on the OTAN YouTube Channel (listed in the webinar handout). </a:t>
            </a:r>
            <a:r>
              <a:rPr lang="en-US" sz="1200" kern="1200" dirty="0" smtClean="0">
                <a:solidFill>
                  <a:schemeClr val="tx1"/>
                </a:solidFill>
                <a:effectLst/>
                <a:latin typeface="+mn-lt"/>
                <a:ea typeface="+mn-ea"/>
                <a:cs typeface="+mn-cs"/>
              </a:rPr>
              <a:t>A repeat of this webinar will take place on Tuesday, January 8, from 1-2pm if you can think of anyone</a:t>
            </a:r>
            <a:r>
              <a:rPr lang="en-US" sz="1200" kern="1200" baseline="0" dirty="0" smtClean="0">
                <a:solidFill>
                  <a:schemeClr val="tx1"/>
                </a:solidFill>
                <a:effectLst/>
                <a:latin typeface="+mn-lt"/>
                <a:ea typeface="+mn-ea"/>
                <a:cs typeface="+mn-cs"/>
              </a:rPr>
              <a:t> else who would benefit from the information</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I’m also in the process of developing a 5-minute video screencast that will give a brief overview of the SMART Goal Framework for TDLP.  It will be a helpful refresher for those who have participated in this webinar, and it will hopefully be a useful tool for you to use in planning sessions with others at your agency, to make sure everyone is on the same page.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your agency is WIOA-funded and you’d like to arrange a face-to-face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training for your agency, district, or region, please make a direct request through OTAN (</a:t>
            </a:r>
            <a:r>
              <a:rPr lang="en-US" sz="1200" kern="1200" dirty="0" err="1" smtClean="0">
                <a:solidFill>
                  <a:schemeClr val="tx1"/>
                </a:solidFill>
                <a:effectLst/>
                <a:latin typeface="+mn-lt"/>
                <a:ea typeface="+mn-ea"/>
                <a:cs typeface="+mn-cs"/>
              </a:rPr>
              <a:t>support@otan.us</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p>
        </p:txBody>
      </p:sp>
      <p:sp>
        <p:nvSpPr>
          <p:cNvPr id="727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6466B17-63A1-C149-A39D-5CBE7CC851BF}" type="slidenum">
              <a:rPr lang="en-US" sz="1200">
                <a:latin typeface="Calibri" charset="0"/>
                <a:cs typeface="Arial" charset="0"/>
              </a:rPr>
              <a:pPr/>
              <a:t>21</a:t>
            </a:fld>
            <a:endParaRPr lang="en-US" sz="1200">
              <a:latin typeface="Calibri"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you so much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participating in today’s</a:t>
            </a:r>
            <a:r>
              <a:rPr lang="en-US" sz="1200" kern="1200" baseline="0" dirty="0" smtClean="0">
                <a:solidFill>
                  <a:schemeClr val="tx1"/>
                </a:solidFill>
                <a:effectLst/>
                <a:latin typeface="+mn-lt"/>
                <a:ea typeface="+mn-ea"/>
                <a:cs typeface="+mn-cs"/>
              </a:rPr>
              <a:t> webinar.  Please stay if you have questions posted in the Q&amp;A pod and I’ll do my best to answer them or refer you to someone </a:t>
            </a:r>
            <a:r>
              <a:rPr lang="en-US" sz="1200" kern="1200" baseline="0" smtClean="0">
                <a:solidFill>
                  <a:schemeClr val="tx1"/>
                </a:solidFill>
                <a:effectLst/>
                <a:latin typeface="+mn-lt"/>
                <a:ea typeface="+mn-ea"/>
                <a:cs typeface="+mn-cs"/>
              </a:rPr>
              <a:t>who can.</a:t>
            </a:r>
            <a:endParaRPr lang="en-US" sz="1800" dirty="0" smtClean="0">
              <a:latin typeface="Calibri" charset="0"/>
            </a:endParaRPr>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22</a:t>
            </a:fld>
            <a:endParaRPr lang="en-US" altLang="en-US"/>
          </a:p>
        </p:txBody>
      </p:sp>
    </p:spTree>
    <p:extLst>
      <p:ext uri="{BB962C8B-B14F-4D97-AF65-F5344CB8AC3E}">
        <p14:creationId xmlns:p14="http://schemas.microsoft.com/office/powerpoint/2010/main" val="5310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Today, we will discuss one</a:t>
            </a:r>
            <a:r>
              <a:rPr lang="en-US" sz="1200" kern="1200" baseline="0" dirty="0" smtClean="0">
                <a:solidFill>
                  <a:schemeClr val="tx1"/>
                </a:solidFill>
                <a:effectLst/>
                <a:latin typeface="+mn-lt"/>
                <a:ea typeface="+mn-ea"/>
                <a:cs typeface="+mn-cs"/>
              </a:rPr>
              <a:t> possible framework for setting, tracking, and evaluating your TDLP goals:  the SMART framework</a:t>
            </a:r>
            <a:r>
              <a:rPr lang="en-US" sz="1200" kern="1200" dirty="0" smtClean="0">
                <a:solidFill>
                  <a:schemeClr val="tx1"/>
                </a:solidFill>
                <a:effectLst/>
                <a:latin typeface="+mn-lt"/>
                <a:ea typeface="+mn-ea"/>
                <a:cs typeface="+mn-cs"/>
              </a:rPr>
              <a:t>.  Of course, there are others available as well.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Today’s topics include:</a:t>
            </a:r>
          </a:p>
          <a:p>
            <a:pPr lvl="0"/>
            <a:r>
              <a:rPr lang="en-US" sz="1200" kern="1200" dirty="0" smtClean="0">
                <a:solidFill>
                  <a:schemeClr val="tx1"/>
                </a:solidFill>
                <a:effectLst/>
                <a:latin typeface="+mn-lt"/>
                <a:ea typeface="+mn-ea"/>
                <a:cs typeface="+mn-cs"/>
              </a:rPr>
              <a:t>Introduction to the SMART goal-setting framework</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Becoming familiar with the TDLP Implementation Guide (which is required</a:t>
            </a:r>
            <a:r>
              <a:rPr lang="en-US" sz="1200" baseline="0" dirty="0" smtClean="0"/>
              <a:t> reading this year </a:t>
            </a:r>
            <a:r>
              <a:rPr lang="mr-IN" sz="1200" baseline="0" dirty="0" smtClean="0"/>
              <a:t>–</a:t>
            </a:r>
            <a:r>
              <a:rPr lang="en-US" sz="1200" baseline="0" dirty="0" smtClean="0"/>
              <a:t> download from the Files pod here, find the link in my webinar handout, or go to the California Adult Ed Reporting site)</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Evaluating sample</a:t>
            </a:r>
            <a:r>
              <a:rPr lang="en-US" sz="1200" kern="1200" baseline="0" dirty="0" smtClean="0">
                <a:solidFill>
                  <a:schemeClr val="tx1"/>
                </a:solidFill>
                <a:effectLst/>
                <a:latin typeface="+mn-lt"/>
                <a:ea typeface="+mn-ea"/>
                <a:cs typeface="+mn-cs"/>
              </a:rPr>
              <a:t> goals </a:t>
            </a:r>
          </a:p>
          <a:p>
            <a:pPr lvl="0"/>
            <a:r>
              <a:rPr lang="en-US" sz="1200" kern="1200" baseline="0" dirty="0" smtClean="0">
                <a:solidFill>
                  <a:schemeClr val="tx1"/>
                </a:solidFill>
                <a:effectLst/>
                <a:latin typeface="+mn-lt"/>
                <a:ea typeface="+mn-ea"/>
                <a:cs typeface="+mn-cs"/>
              </a:rPr>
              <a:t>Learning about valuable resources to use after the webinar</a:t>
            </a:r>
          </a:p>
          <a:p>
            <a:r>
              <a:rPr lang="en-US" sz="1200" kern="1200" dirty="0" smtClean="0">
                <a:solidFill>
                  <a:schemeClr val="tx1"/>
                </a:solidFill>
                <a:effectLst/>
                <a:latin typeface="+mn-lt"/>
                <a:ea typeface="+mn-ea"/>
                <a:cs typeface="+mn-cs"/>
              </a:rPr>
              <a:t> </a:t>
            </a:r>
          </a:p>
          <a:p>
            <a:r>
              <a:rPr lang="en-US" sz="1200" kern="1200" baseline="0" dirty="0" smtClean="0">
                <a:solidFill>
                  <a:schemeClr val="tx1"/>
                </a:solidFill>
                <a:effectLst/>
                <a:latin typeface="+mn-lt"/>
                <a:ea typeface="+mn-ea"/>
                <a:cs typeface="+mn-cs"/>
              </a:rPr>
              <a:t>The expected outcome for today’s session is for you to be able to apply the SMART framework to the goals for your agency’s TDLP plan.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altLang="en-US" sz="1800" dirty="0" smtClean="0">
              <a:effectLs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3</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did OTAN ask me to create this webinar?  They are hoping that a proactive approach will result in more plans being accepted upon initial submission, rather than returning with notes for improvement, followed by a resubmission.  The area that tends to need the most improvement by agencies is in goal setting.</a:t>
            </a:r>
          </a:p>
          <a:p>
            <a:endParaRPr lang="en-US" baseline="0" dirty="0" smtClean="0"/>
          </a:p>
          <a:p>
            <a:r>
              <a:rPr lang="en-US" baseline="0" dirty="0" smtClean="0"/>
              <a:t>A little bit about your webinar facilitator </a:t>
            </a:r>
            <a:r>
              <a:rPr lang="mr-IN" baseline="0" dirty="0" smtClean="0"/>
              <a:t>…</a:t>
            </a:r>
            <a:r>
              <a:rPr lang="en-US" baseline="0" dirty="0" smtClean="0"/>
              <a:t> I have been a Subject Matter and Technology Integration Expert for OTAN since 2013.  I have 22+ years experience in Adult Education, primarily in Adult School and at the Community Colleges.  I was the EL Civics Coordinator for Torrance Adult School for 12 years.  During that time, I helped our WIOA Program Monitor, Portia </a:t>
            </a:r>
            <a:r>
              <a:rPr lang="en-US" baseline="0" dirty="0" err="1" smtClean="0"/>
              <a:t>LaFerla</a:t>
            </a:r>
            <a:r>
              <a:rPr lang="en-US" baseline="0" dirty="0" smtClean="0"/>
              <a:t>, write, track, and evaluate our TDLPs.  I learned from the absolute best!  In all those years, and the years since, TAS has never had a plan returned for revision.  For those of you who’ve already tackled this, you know that is no easy feat.  Hopefully, our experience can help other agencies moving forward, particularly those that are new to this planning process.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Before we go any further, what IS a</a:t>
            </a:r>
            <a:r>
              <a:rPr lang="en-US" sz="1200" kern="1200" baseline="0" dirty="0" smtClean="0">
                <a:solidFill>
                  <a:schemeClr val="tx1"/>
                </a:solidFill>
                <a:effectLst/>
                <a:latin typeface="+mn-lt"/>
                <a:ea typeface="+mn-ea"/>
                <a:cs typeface="+mn-cs"/>
              </a:rPr>
              <a:t> SMART goal</a:t>
            </a:r>
            <a:r>
              <a:rPr lang="en-US" sz="1200" kern="1200" dirty="0" smtClean="0">
                <a:solidFill>
                  <a:schemeClr val="tx1"/>
                </a:solidFill>
                <a:effectLst/>
                <a:latin typeface="+mn-lt"/>
                <a:ea typeface="+mn-ea"/>
                <a:cs typeface="+mn-cs"/>
              </a:rPr>
              <a:t>?  Let’s define</a:t>
            </a:r>
            <a:r>
              <a:rPr lang="en-US" sz="1200" kern="1200" baseline="0" dirty="0" smtClean="0">
                <a:solidFill>
                  <a:schemeClr val="tx1"/>
                </a:solidFill>
                <a:effectLst/>
                <a:latin typeface="+mn-lt"/>
                <a:ea typeface="+mn-ea"/>
                <a:cs typeface="+mn-cs"/>
              </a:rPr>
              <a:t> that now.</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p>
          <a:p>
            <a:endParaRPr lang="en-US" b="1"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4</a:t>
            </a:fld>
            <a:endParaRPr lang="en-US" altLang="en-US"/>
          </a:p>
        </p:txBody>
      </p:sp>
    </p:spTree>
    <p:extLst>
      <p:ext uri="{BB962C8B-B14F-4D97-AF65-F5344CB8AC3E}">
        <p14:creationId xmlns:p14="http://schemas.microsoft.com/office/powerpoint/2010/main" val="63663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“SMART” is an acronym</a:t>
            </a:r>
            <a:r>
              <a:rPr lang="en-US" sz="1200" kern="1200" baseline="0" dirty="0" smtClean="0">
                <a:solidFill>
                  <a:schemeClr val="tx1"/>
                </a:solidFill>
                <a:effectLst/>
                <a:latin typeface="+mn-lt"/>
                <a:ea typeface="+mn-ea"/>
                <a:cs typeface="+mn-cs"/>
              </a:rPr>
              <a:t>.  First, I’ll show you the original intent, and then show you how it has been adapted for the TDLP Implementation Guide.  That is the version YOU should follow in your planning.</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5</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normAutofit fontScale="92500" lnSpcReduction="10000"/>
          </a:bodyPr>
          <a:lstStyle/>
          <a:p>
            <a:r>
              <a:rPr lang="en-US" sz="1200" b="1" kern="1200" dirty="0" smtClean="0">
                <a:solidFill>
                  <a:schemeClr val="tx1"/>
                </a:solidFill>
                <a:effectLst/>
                <a:latin typeface="+mn-lt"/>
                <a:ea typeface="+mn-ea"/>
                <a:cs typeface="+mn-cs"/>
              </a:rPr>
              <a:t>Achievable</a:t>
            </a:r>
            <a:r>
              <a:rPr lang="en-US" sz="1200" b="0" kern="1200" dirty="0" smtClean="0">
                <a:solidFill>
                  <a:schemeClr val="tx1"/>
                </a:solidFill>
                <a:effectLst/>
                <a:latin typeface="+mn-lt"/>
                <a:ea typeface="+mn-ea"/>
                <a:cs typeface="+mn-cs"/>
              </a:rPr>
              <a:t> in this case includes the concepts of “Assignable” and “Realistic” from the original SMART</a:t>
            </a:r>
            <a:r>
              <a:rPr lang="en-US" sz="1200" b="0" kern="1200" baseline="0" dirty="0" smtClean="0">
                <a:solidFill>
                  <a:schemeClr val="tx1"/>
                </a:solidFill>
                <a:effectLst/>
                <a:latin typeface="+mn-lt"/>
                <a:ea typeface="+mn-ea"/>
                <a:cs typeface="+mn-cs"/>
              </a:rPr>
              <a:t> goal framework.</a:t>
            </a:r>
            <a:r>
              <a:rPr lang="en-US" sz="1200" b="0" kern="1200" dirty="0" smtClean="0">
                <a:solidFill>
                  <a:schemeClr val="tx1"/>
                </a:solidFill>
                <a:effectLst/>
                <a:latin typeface="+mn-lt"/>
                <a:ea typeface="+mn-ea"/>
                <a:cs typeface="+mn-cs"/>
              </a:rPr>
              <a:t>  Are there people qualified and available to do the work?</a:t>
            </a:r>
            <a:r>
              <a:rPr lang="en-US" sz="1200" b="0" kern="1200" baseline="0" dirty="0" smtClean="0">
                <a:solidFill>
                  <a:schemeClr val="tx1"/>
                </a:solidFill>
                <a:effectLst/>
                <a:latin typeface="+mn-lt"/>
                <a:ea typeface="+mn-ea"/>
                <a:cs typeface="+mn-cs"/>
              </a:rPr>
              <a:t>  Is the work even possible with the available resources?  If so, then it is achievable.</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Relevant</a:t>
            </a:r>
            <a:r>
              <a:rPr lang="en-US" sz="1200" kern="1200" dirty="0" smtClean="0">
                <a:solidFill>
                  <a:schemeClr val="tx1"/>
                </a:solidFill>
                <a:effectLst/>
                <a:latin typeface="+mn-lt"/>
                <a:ea typeface="+mn-ea"/>
                <a:cs typeface="+mn-cs"/>
              </a:rPr>
              <a:t> is particularly important to Adult Education </a:t>
            </a:r>
            <a:r>
              <a:rPr lang="mr-IN"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our students are not mandated by law to be</a:t>
            </a:r>
            <a:r>
              <a:rPr lang="en-US" sz="1200" kern="1200" baseline="0" dirty="0" smtClean="0">
                <a:solidFill>
                  <a:schemeClr val="tx1"/>
                </a:solidFill>
                <a:effectLst/>
                <a:latin typeface="+mn-lt"/>
                <a:ea typeface="+mn-ea"/>
                <a:cs typeface="+mn-cs"/>
              </a:rPr>
              <a:t> in our classrooms (like K-12, for example) </a:t>
            </a:r>
            <a:r>
              <a:rPr lang="mr-IN"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our students are in our classrooms because they choose to be.  We’ve all heard the phrase “Students talk with their feet,” meaning they will leave a class that does not have relevance for them, so this aspect of the SMART goal is imperative for our student population, and I imagine that’s why it is included in the Implementation Guide for TDLP.  A valuable source of what is relevant for our students is the Student Technology Survey.</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Timeframe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Also:  “ER” for SMARTER (Evaluate, Review) </a:t>
            </a:r>
            <a:r>
              <a:rPr lang="mr-IN"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write effective goals to set yourself up for when it’s time to evaluate, review and report on your progress (which you will need to do the following year).</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Do you have any questions about these descriptors and their definitions?  If so, please post in the chat pod.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6</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of the reasons agencies use the SMART (or any other)</a:t>
            </a:r>
            <a:r>
              <a:rPr lang="en-US" sz="1200" kern="1200" baseline="0" dirty="0" smtClean="0">
                <a:solidFill>
                  <a:schemeClr val="tx1"/>
                </a:solidFill>
                <a:effectLst/>
                <a:latin typeface="+mn-lt"/>
                <a:ea typeface="+mn-ea"/>
                <a:cs typeface="+mn-cs"/>
              </a:rPr>
              <a:t> framework</a:t>
            </a:r>
            <a:r>
              <a:rPr lang="en-US" sz="1200" kern="1200" dirty="0" smtClean="0">
                <a:solidFill>
                  <a:schemeClr val="tx1"/>
                </a:solidFill>
                <a:effectLst/>
                <a:latin typeface="+mn-lt"/>
                <a:ea typeface="+mn-ea"/>
                <a:cs typeface="+mn-cs"/>
              </a:rPr>
              <a:t> include …</a:t>
            </a:r>
          </a:p>
          <a:p>
            <a:pPr marL="171450" lvl="0" indent="-171450">
              <a:buFont typeface="Arial"/>
              <a:buChar char="•"/>
            </a:pPr>
            <a:r>
              <a:rPr lang="en-US" dirty="0" smtClean="0"/>
              <a:t>Keeping focused on priorities</a:t>
            </a:r>
          </a:p>
          <a:p>
            <a:pPr marL="171450" lvl="0" indent="-171450">
              <a:buFont typeface="Arial"/>
              <a:buChar char="•"/>
            </a:pPr>
            <a:r>
              <a:rPr lang="en-US" dirty="0" smtClean="0"/>
              <a:t>Posing questions during the process, so you’ll catch inconsistencies</a:t>
            </a:r>
            <a:r>
              <a:rPr lang="en-US" baseline="0" dirty="0" smtClean="0"/>
              <a:t> and </a:t>
            </a:r>
            <a:r>
              <a:rPr lang="en-US" dirty="0" smtClean="0"/>
              <a:t>unrealistic goals</a:t>
            </a:r>
          </a:p>
          <a:p>
            <a:pPr marL="171450" lvl="0" indent="-171450">
              <a:buFont typeface="Arial"/>
              <a:buChar char="•"/>
            </a:pPr>
            <a:r>
              <a:rPr lang="en-US" dirty="0" smtClean="0"/>
              <a:t>Setting yourself up for efficient tracking and reporting of results</a:t>
            </a:r>
          </a:p>
          <a:p>
            <a:pPr marL="171450" lvl="0" indent="-171450">
              <a:buFont typeface="Arial"/>
              <a:buChar char="•"/>
            </a:pPr>
            <a:r>
              <a:rPr lang="en-US" dirty="0" smtClean="0"/>
              <a:t>(Main reason OTAN asked</a:t>
            </a:r>
            <a:r>
              <a:rPr lang="en-US" baseline="0" dirty="0" smtClean="0"/>
              <a:t> me to create and facilitate this webinar) </a:t>
            </a:r>
            <a:r>
              <a:rPr lang="en-US" dirty="0" smtClean="0"/>
              <a:t>Getting TDLP approval the first time your submit your plan (to avoid having your plan returned for revision)</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[NEXT SLIDE]</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7</a:t>
            </a:fld>
            <a:endParaRPr lang="en-US" altLang="en-US"/>
          </a:p>
        </p:txBody>
      </p:sp>
    </p:spTree>
    <p:extLst>
      <p:ext uri="{BB962C8B-B14F-4D97-AF65-F5344CB8AC3E}">
        <p14:creationId xmlns:p14="http://schemas.microsoft.com/office/powerpoint/2010/main" val="1777021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normAutofit lnSpcReduction="10000"/>
          </a:bodyPr>
          <a:lstStyle/>
          <a:p>
            <a:r>
              <a:rPr lang="en-US" sz="1200" kern="1200" dirty="0" smtClean="0">
                <a:solidFill>
                  <a:schemeClr val="tx1"/>
                </a:solidFill>
                <a:effectLst/>
                <a:latin typeface="+mn-lt"/>
                <a:ea typeface="+mn-ea"/>
                <a:cs typeface="+mn-cs"/>
              </a:rPr>
              <a:t>Implementation</a:t>
            </a:r>
            <a:r>
              <a:rPr lang="en-US" sz="1200" kern="1200" baseline="0" dirty="0" smtClean="0">
                <a:solidFill>
                  <a:schemeClr val="tx1"/>
                </a:solidFill>
                <a:effectLst/>
                <a:latin typeface="+mn-lt"/>
                <a:ea typeface="+mn-ea"/>
                <a:cs typeface="+mn-cs"/>
              </a:rPr>
              <a:t> Guide is available in Files pod here, and the URL is provided in your handout.  It’s a link at the bottom of the page when you log in to enter your plan.</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Have the IG handy while working on your plan.  Note on page 1 that there is information on how to get help, both technical (submitting the plan) and content (writing your goals).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focus of your goals should be on learner outcomes.  Align with ISTE Student Standards (International Society for Technology in Education):</a:t>
            </a:r>
          </a:p>
          <a:p>
            <a:pPr marL="228600" indent="-228600">
              <a:buFont typeface="+mj-lt"/>
              <a:buAutoNum type="arabicPeriod"/>
            </a:pPr>
            <a:r>
              <a:rPr lang="en-US" sz="1200" kern="1200" baseline="0" dirty="0" smtClean="0">
                <a:solidFill>
                  <a:schemeClr val="tx1"/>
                </a:solidFill>
                <a:effectLst/>
                <a:latin typeface="+mn-lt"/>
                <a:ea typeface="+mn-ea"/>
                <a:cs typeface="+mn-cs"/>
              </a:rPr>
              <a:t>Empowered Learner</a:t>
            </a:r>
          </a:p>
          <a:p>
            <a:pPr marL="228600" indent="-228600">
              <a:buFont typeface="+mj-lt"/>
              <a:buAutoNum type="arabicPeriod"/>
            </a:pPr>
            <a:r>
              <a:rPr lang="en-US" sz="1200" kern="1200" baseline="0" dirty="0" smtClean="0">
                <a:solidFill>
                  <a:schemeClr val="tx1"/>
                </a:solidFill>
                <a:effectLst/>
                <a:latin typeface="+mn-lt"/>
                <a:ea typeface="+mn-ea"/>
                <a:cs typeface="+mn-cs"/>
              </a:rPr>
              <a:t>Digital Citizen</a:t>
            </a:r>
          </a:p>
          <a:p>
            <a:pPr marL="228600" indent="-228600">
              <a:buFont typeface="+mj-lt"/>
              <a:buAutoNum type="arabicPeriod"/>
            </a:pPr>
            <a:r>
              <a:rPr lang="en-US" sz="1200" kern="1200" baseline="0" dirty="0" smtClean="0">
                <a:solidFill>
                  <a:schemeClr val="tx1"/>
                </a:solidFill>
                <a:effectLst/>
                <a:latin typeface="+mn-lt"/>
                <a:ea typeface="+mn-ea"/>
                <a:cs typeface="+mn-cs"/>
              </a:rPr>
              <a:t>Knowledge Constructor</a:t>
            </a:r>
          </a:p>
          <a:p>
            <a:pPr marL="228600" indent="-228600">
              <a:buFont typeface="+mj-lt"/>
              <a:buAutoNum type="arabicPeriod"/>
            </a:pPr>
            <a:r>
              <a:rPr lang="en-US" sz="1200" kern="1200" baseline="0" dirty="0" smtClean="0">
                <a:solidFill>
                  <a:schemeClr val="tx1"/>
                </a:solidFill>
                <a:effectLst/>
                <a:latin typeface="+mn-lt"/>
                <a:ea typeface="+mn-ea"/>
                <a:cs typeface="+mn-cs"/>
              </a:rPr>
              <a:t>Innovative Designer</a:t>
            </a:r>
          </a:p>
          <a:p>
            <a:pPr marL="228600" indent="-228600">
              <a:buFont typeface="+mj-lt"/>
              <a:buAutoNum type="arabicPeriod"/>
            </a:pPr>
            <a:r>
              <a:rPr lang="en-US" sz="1200" kern="1200" baseline="0" dirty="0" smtClean="0">
                <a:solidFill>
                  <a:schemeClr val="tx1"/>
                </a:solidFill>
                <a:effectLst/>
                <a:latin typeface="+mn-lt"/>
                <a:ea typeface="+mn-ea"/>
                <a:cs typeface="+mn-cs"/>
              </a:rPr>
              <a:t>Computational Thinker</a:t>
            </a:r>
          </a:p>
          <a:p>
            <a:pPr marL="228600" indent="-228600">
              <a:buFont typeface="+mj-lt"/>
              <a:buAutoNum type="arabicPeriod"/>
            </a:pPr>
            <a:r>
              <a:rPr lang="en-US" sz="1200" kern="1200" dirty="0" smtClean="0">
                <a:solidFill>
                  <a:schemeClr val="tx1"/>
                </a:solidFill>
                <a:effectLst/>
                <a:latin typeface="+mn-lt"/>
                <a:ea typeface="+mn-ea"/>
                <a:cs typeface="+mn-cs"/>
              </a:rPr>
              <a:t>Creative Communicator</a:t>
            </a:r>
          </a:p>
          <a:p>
            <a:pPr marL="228600" indent="-228600">
              <a:buFont typeface="+mj-lt"/>
              <a:buAutoNum type="arabicPeriod"/>
            </a:pPr>
            <a:r>
              <a:rPr lang="en-US" sz="1200" kern="1200" dirty="0" smtClean="0">
                <a:solidFill>
                  <a:schemeClr val="tx1"/>
                </a:solidFill>
                <a:effectLst/>
                <a:latin typeface="+mn-lt"/>
                <a:ea typeface="+mn-ea"/>
                <a:cs typeface="+mn-cs"/>
              </a:rPr>
              <a:t>Global</a:t>
            </a:r>
            <a:r>
              <a:rPr lang="en-US" sz="1200" kern="1200" baseline="0" dirty="0" smtClean="0">
                <a:solidFill>
                  <a:schemeClr val="tx1"/>
                </a:solidFill>
                <a:effectLst/>
                <a:latin typeface="+mn-lt"/>
                <a:ea typeface="+mn-ea"/>
                <a:cs typeface="+mn-cs"/>
              </a:rPr>
              <a:t> Collaborator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[NEXT SLIDE]</a:t>
            </a:r>
            <a:r>
              <a:rPr lang="en-US" sz="1800" dirty="0" smtClean="0">
                <a:effectLst/>
              </a:rPr>
              <a:t> </a:t>
            </a:r>
            <a:endParaRPr lang="en-US" altLang="en-US" sz="1800" dirty="0"/>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85AF11E-2440-434E-A9C5-4F42016BE5EB}" type="slidenum">
              <a:rPr lang="en-US" altLang="en-US">
                <a:latin typeface="Calibri" charset="0"/>
              </a:rPr>
              <a:pPr/>
              <a:t>8</a:t>
            </a:fld>
            <a:endParaRPr lang="en-US" altLang="en-US">
              <a:latin typeface="Calibri" charset="0"/>
            </a:endParaRPr>
          </a:p>
        </p:txBody>
      </p:sp>
    </p:spTree>
    <p:extLst>
      <p:ext uri="{BB962C8B-B14F-4D97-AF65-F5344CB8AC3E}">
        <p14:creationId xmlns:p14="http://schemas.microsoft.com/office/powerpoint/2010/main" val="1533499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Now that we are familiar with the framework itself, and some plan requirements, let’s look at examples of each element to see if they fit the SMART goal standard.</a:t>
            </a:r>
          </a:p>
          <a:p>
            <a:endParaRPr lang="en-US" dirty="0"/>
          </a:p>
        </p:txBody>
      </p:sp>
      <p:sp>
        <p:nvSpPr>
          <p:cNvPr id="4" name="Slide Number Placeholder 3"/>
          <p:cNvSpPr>
            <a:spLocks noGrp="1"/>
          </p:cNvSpPr>
          <p:nvPr>
            <p:ph type="sldNum" sz="quarter" idx="10"/>
          </p:nvPr>
        </p:nvSpPr>
        <p:spPr/>
        <p:txBody>
          <a:bodyPr/>
          <a:lstStyle/>
          <a:p>
            <a:fld id="{45DF32A2-9633-8B44-8334-2CF498DE1001}" type="slidenum">
              <a:rPr lang="en-US" altLang="en-US" smtClean="0"/>
              <a:pPr/>
              <a:t>9</a:t>
            </a:fld>
            <a:endParaRPr lang="en-US" altLang="en-US"/>
          </a:p>
        </p:txBody>
      </p:sp>
    </p:spTree>
    <p:extLst>
      <p:ext uri="{BB962C8B-B14F-4D97-AF65-F5344CB8AC3E}">
        <p14:creationId xmlns:p14="http://schemas.microsoft.com/office/powerpoint/2010/main" val="428741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latin typeface="Berlin Sans FB"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Berlin Sans FB"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51385FB3-E7D3-6945-BD64-F47F6CBB8BB0}" type="datetimeFigureOut">
              <a:rPr lang="en-US" altLang="en-US"/>
              <a:pPr/>
              <a:t>11/30/18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C56448-EC99-8949-ACE4-6775154FDB2F}" type="slidenum">
              <a:rPr lang="en-US" altLang="en-US"/>
              <a:pPr/>
              <a:t>‹#›</a:t>
            </a:fld>
            <a:endParaRPr lang="en-US" altLang="en-US"/>
          </a:p>
        </p:txBody>
      </p:sp>
    </p:spTree>
    <p:extLst>
      <p:ext uri="{BB962C8B-B14F-4D97-AF65-F5344CB8AC3E}">
        <p14:creationId xmlns:p14="http://schemas.microsoft.com/office/powerpoint/2010/main" val="32417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00D70A8-69CA-F948-BD82-8DE40F0534D1}" type="datetimeFigureOut">
              <a:rPr lang="en-US" altLang="en-US"/>
              <a:pPr/>
              <a:t>11/30/18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5AF7F70-2D50-2D4F-92D8-7A9342B9D0B4}" type="slidenum">
              <a:rPr lang="en-US" altLang="en-US"/>
              <a:pPr/>
              <a:t>‹#›</a:t>
            </a:fld>
            <a:endParaRPr lang="en-US" altLang="en-US"/>
          </a:p>
        </p:txBody>
      </p:sp>
    </p:spTree>
    <p:extLst>
      <p:ext uri="{BB962C8B-B14F-4D97-AF65-F5344CB8AC3E}">
        <p14:creationId xmlns:p14="http://schemas.microsoft.com/office/powerpoint/2010/main" val="210063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49831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A6C6325-0D5C-B143-B1F8-AFCAA8020936}" type="datetimeFigureOut">
              <a:rPr lang="en-US" altLang="en-US"/>
              <a:pPr/>
              <a:t>11/30/18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9728EDD-EEAC-8547-A2C7-B73A758AA951}" type="slidenum">
              <a:rPr lang="en-US" altLang="en-US"/>
              <a:pPr/>
              <a:t>‹#›</a:t>
            </a:fld>
            <a:endParaRPr lang="en-US" altLang="en-US"/>
          </a:p>
        </p:txBody>
      </p:sp>
    </p:spTree>
    <p:extLst>
      <p:ext uri="{BB962C8B-B14F-4D97-AF65-F5344CB8AC3E}">
        <p14:creationId xmlns:p14="http://schemas.microsoft.com/office/powerpoint/2010/main" val="69740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2209802"/>
            <a:ext cx="8229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A91D14B4-6612-EA41-88AA-419C097D95C4}" type="datetimeFigureOut">
              <a:rPr lang="en-US" altLang="en-US"/>
              <a:pPr/>
              <a:t>11/30/18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E92A16-284E-444A-8009-7E57D457D836}" type="slidenum">
              <a:rPr lang="en-US" altLang="en-US"/>
              <a:pPr/>
              <a:t>‹#›</a:t>
            </a:fld>
            <a:endParaRPr lang="en-US" altLang="en-US"/>
          </a:p>
        </p:txBody>
      </p:sp>
    </p:spTree>
    <p:extLst>
      <p:ext uri="{BB962C8B-B14F-4D97-AF65-F5344CB8AC3E}">
        <p14:creationId xmlns:p14="http://schemas.microsoft.com/office/powerpoint/2010/main" val="57802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7ED6C7F-0E3F-DC48-98C1-B25C7834AFF1}" type="datetimeFigureOut">
              <a:rPr lang="en-US" altLang="en-US"/>
              <a:pPr/>
              <a:t>11/30/18</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6C5F89C-C41C-7446-93A1-7CA846BB70CA}" type="slidenum">
              <a:rPr lang="en-US" altLang="en-US"/>
              <a:pPr/>
              <a:t>‹#›</a:t>
            </a:fld>
            <a:endParaRPr lang="en-US" altLang="en-US"/>
          </a:p>
        </p:txBody>
      </p:sp>
    </p:spTree>
    <p:extLst>
      <p:ext uri="{BB962C8B-B14F-4D97-AF65-F5344CB8AC3E}">
        <p14:creationId xmlns:p14="http://schemas.microsoft.com/office/powerpoint/2010/main" val="181051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4DEA8DA-B261-5046-A6BD-0286912CEC79}" type="datetimeFigureOut">
              <a:rPr lang="en-US" altLang="en-US"/>
              <a:pPr/>
              <a:t>11/30/18</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F893CA51-9C24-BA45-AE0C-85A1B4A3BBD0}" type="slidenum">
              <a:rPr lang="en-US" altLang="en-US"/>
              <a:pPr/>
              <a:t>‹#›</a:t>
            </a:fld>
            <a:endParaRPr lang="en-US" altLang="en-US"/>
          </a:p>
        </p:txBody>
      </p:sp>
    </p:spTree>
    <p:extLst>
      <p:ext uri="{BB962C8B-B14F-4D97-AF65-F5344CB8AC3E}">
        <p14:creationId xmlns:p14="http://schemas.microsoft.com/office/powerpoint/2010/main" val="16093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AFBDBE0-E7DD-BA4A-A823-D3532092F762}" type="datetimeFigureOut">
              <a:rPr lang="en-US" altLang="en-US"/>
              <a:pPr/>
              <a:t>11/30/18</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EB6943D2-AB7E-EC40-AE0A-CCEB5379ABBA}" type="slidenum">
              <a:rPr lang="en-US" altLang="en-US"/>
              <a:pPr/>
              <a:t>‹#›</a:t>
            </a:fld>
            <a:endParaRPr lang="en-US" altLang="en-US"/>
          </a:p>
        </p:txBody>
      </p:sp>
    </p:spTree>
    <p:extLst>
      <p:ext uri="{BB962C8B-B14F-4D97-AF65-F5344CB8AC3E}">
        <p14:creationId xmlns:p14="http://schemas.microsoft.com/office/powerpoint/2010/main" val="33384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E1FF6A3-24B1-2847-8871-6CD65ACC201C}" type="datetimeFigureOut">
              <a:rPr lang="en-US" altLang="en-US"/>
              <a:pPr/>
              <a:t>11/30/18</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D88D6ABE-8543-A040-AE3C-9EBFBE502929}" type="slidenum">
              <a:rPr lang="en-US" altLang="en-US"/>
              <a:pPr/>
              <a:t>‹#›</a:t>
            </a:fld>
            <a:endParaRPr lang="en-US" altLang="en-US"/>
          </a:p>
        </p:txBody>
      </p:sp>
    </p:spTree>
    <p:extLst>
      <p:ext uri="{BB962C8B-B14F-4D97-AF65-F5344CB8AC3E}">
        <p14:creationId xmlns:p14="http://schemas.microsoft.com/office/powerpoint/2010/main" val="178467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D32CAC3-4CBF-A744-9814-A48BF1D6EE50}" type="datetimeFigureOut">
              <a:rPr lang="en-US" altLang="en-US"/>
              <a:pPr/>
              <a:t>11/30/18</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4BE1DA26-75A9-4641-AD91-199FF7B9E65F}" type="slidenum">
              <a:rPr lang="en-US" altLang="en-US"/>
              <a:pPr/>
              <a:t>‹#›</a:t>
            </a:fld>
            <a:endParaRPr lang="en-US" altLang="en-US"/>
          </a:p>
        </p:txBody>
      </p:sp>
    </p:spTree>
    <p:extLst>
      <p:ext uri="{BB962C8B-B14F-4D97-AF65-F5344CB8AC3E}">
        <p14:creationId xmlns:p14="http://schemas.microsoft.com/office/powerpoint/2010/main" val="1084206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100140"/>
            <a:ext cx="3008313" cy="33496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1100140"/>
            <a:ext cx="5111750" cy="50260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CA5D437-6C17-B645-A310-16676DDE7EE7}" type="datetimeFigureOut">
              <a:rPr lang="en-US" altLang="en-US"/>
              <a:pPr/>
              <a:t>11/30/18</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71A659DA-9E37-0542-97DE-988346EAE534}" type="slidenum">
              <a:rPr lang="en-US" altLang="en-US"/>
              <a:pPr/>
              <a:t>‹#›</a:t>
            </a:fld>
            <a:endParaRPr lang="en-US" altLang="en-US"/>
          </a:p>
        </p:txBody>
      </p:sp>
    </p:spTree>
    <p:extLst>
      <p:ext uri="{BB962C8B-B14F-4D97-AF65-F5344CB8AC3E}">
        <p14:creationId xmlns:p14="http://schemas.microsoft.com/office/powerpoint/2010/main" val="85906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7244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800"/>
            <a:ext cx="5486400" cy="358140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964EA19-2349-C545-A295-45DD38370481}" type="datetimeFigureOut">
              <a:rPr lang="en-US" altLang="en-US"/>
              <a:pPr/>
              <a:t>11/30/18</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1332CA97-EFB1-CB4B-B8AE-6F1F5AFBF4C9}" type="slidenum">
              <a:rPr lang="en-US" altLang="en-US"/>
              <a:pPr/>
              <a:t>‹#›</a:t>
            </a:fld>
            <a:endParaRPr lang="en-US" altLang="en-US"/>
          </a:p>
        </p:txBody>
      </p:sp>
    </p:spTree>
    <p:extLst>
      <p:ext uri="{BB962C8B-B14F-4D97-AF65-F5344CB8AC3E}">
        <p14:creationId xmlns:p14="http://schemas.microsoft.com/office/powerpoint/2010/main" val="6948277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6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22860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457200" y="6019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charset="0"/>
              </a:defRPr>
            </a:lvl1pPr>
          </a:lstStyle>
          <a:p>
            <a:fld id="{F6BB3114-22D9-9040-B67B-3CEBE5C3FC39}" type="datetimeFigureOut">
              <a:rPr lang="en-US" altLang="en-US"/>
              <a:pPr/>
              <a:t>11/30/18</a:t>
            </a:fld>
            <a:endParaRPr lang="en-US" altLang="en-US"/>
          </a:p>
        </p:txBody>
      </p:sp>
      <p:sp>
        <p:nvSpPr>
          <p:cNvPr id="5" name="Footer Placeholder 4"/>
          <p:cNvSpPr>
            <a:spLocks noGrp="1"/>
          </p:cNvSpPr>
          <p:nvPr>
            <p:ph type="ftr" sz="quarter" idx="3"/>
          </p:nvPr>
        </p:nvSpPr>
        <p:spPr>
          <a:xfrm>
            <a:off x="3124200" y="601980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Calibri" charset="0"/>
              </a:defRPr>
            </a:lvl1pPr>
          </a:lstStyle>
          <a:p>
            <a:endParaRPr lang="en-US" altLang="en-US"/>
          </a:p>
        </p:txBody>
      </p:sp>
      <p:sp>
        <p:nvSpPr>
          <p:cNvPr id="6" name="Slide Number Placeholder 5"/>
          <p:cNvSpPr>
            <a:spLocks noGrp="1"/>
          </p:cNvSpPr>
          <p:nvPr>
            <p:ph type="sldNum" sz="quarter" idx="4"/>
          </p:nvPr>
        </p:nvSpPr>
        <p:spPr>
          <a:xfrm>
            <a:off x="6553200" y="601980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charset="0"/>
              </a:defRPr>
            </a:lvl1pPr>
          </a:lstStyle>
          <a:p>
            <a:fld id="{D38F6F84-69B5-BD40-B280-E2ABF6EECC5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736" r:id="rId1"/>
    <p:sldLayoutId id="2147484726" r:id="rId2"/>
    <p:sldLayoutId id="2147484727" r:id="rId3"/>
    <p:sldLayoutId id="2147484728" r:id="rId4"/>
    <p:sldLayoutId id="2147484729" r:id="rId5"/>
    <p:sldLayoutId id="2147484730" r:id="rId6"/>
    <p:sldLayoutId id="2147484731" r:id="rId7"/>
    <p:sldLayoutId id="2147484732" r:id="rId8"/>
    <p:sldLayoutId id="2147484733" r:id="rId9"/>
    <p:sldLayoutId id="2147484734" r:id="rId10"/>
    <p:sldLayoutId id="2147484735" r:id="rId11"/>
  </p:sldLayoutIdLst>
  <p:txStyles>
    <p:titleStyle>
      <a:lvl1pPr algn="ctr" rtl="0" eaLnBrk="1" fontAlgn="base" hangingPunct="1">
        <a:spcBef>
          <a:spcPct val="0"/>
        </a:spcBef>
        <a:spcAft>
          <a:spcPct val="0"/>
        </a:spcAft>
        <a:defRPr sz="3300" kern="1200">
          <a:solidFill>
            <a:schemeClr val="tx1"/>
          </a:solidFill>
          <a:latin typeface="Berlin Sans FB" pitchFamily="34" charset="0"/>
          <a:ea typeface="+mj-ea"/>
          <a:cs typeface="+mj-cs"/>
        </a:defRPr>
      </a:lvl1pPr>
      <a:lvl2pPr algn="ctr" rtl="0" eaLnBrk="1" fontAlgn="base" hangingPunct="1">
        <a:spcBef>
          <a:spcPct val="0"/>
        </a:spcBef>
        <a:spcAft>
          <a:spcPct val="0"/>
        </a:spcAft>
        <a:defRPr sz="3300">
          <a:solidFill>
            <a:schemeClr val="tx1"/>
          </a:solidFill>
          <a:latin typeface="Berlin Sans FB" pitchFamily="34" charset="0"/>
        </a:defRPr>
      </a:lvl2pPr>
      <a:lvl3pPr algn="ctr" rtl="0" eaLnBrk="1" fontAlgn="base" hangingPunct="1">
        <a:spcBef>
          <a:spcPct val="0"/>
        </a:spcBef>
        <a:spcAft>
          <a:spcPct val="0"/>
        </a:spcAft>
        <a:defRPr sz="3300">
          <a:solidFill>
            <a:schemeClr val="tx1"/>
          </a:solidFill>
          <a:latin typeface="Berlin Sans FB" pitchFamily="34" charset="0"/>
        </a:defRPr>
      </a:lvl3pPr>
      <a:lvl4pPr algn="ctr" rtl="0" eaLnBrk="1" fontAlgn="base" hangingPunct="1">
        <a:spcBef>
          <a:spcPct val="0"/>
        </a:spcBef>
        <a:spcAft>
          <a:spcPct val="0"/>
        </a:spcAft>
        <a:defRPr sz="3300">
          <a:solidFill>
            <a:schemeClr val="tx1"/>
          </a:solidFill>
          <a:latin typeface="Berlin Sans FB" pitchFamily="34" charset="0"/>
        </a:defRPr>
      </a:lvl4pPr>
      <a:lvl5pPr algn="ctr" rtl="0" eaLnBrk="1" fontAlgn="base" hangingPunct="1">
        <a:spcBef>
          <a:spcPct val="0"/>
        </a:spcBef>
        <a:spcAft>
          <a:spcPct val="0"/>
        </a:spcAft>
        <a:defRPr sz="3300">
          <a:solidFill>
            <a:schemeClr val="tx1"/>
          </a:solidFill>
          <a:latin typeface="Berlin Sans FB" pitchFamily="34" charset="0"/>
        </a:defRPr>
      </a:lvl5pPr>
      <a:lvl6pPr marL="342900" algn="ctr" rtl="0" eaLnBrk="1" fontAlgn="base" hangingPunct="1">
        <a:spcBef>
          <a:spcPct val="0"/>
        </a:spcBef>
        <a:spcAft>
          <a:spcPct val="0"/>
        </a:spcAft>
        <a:defRPr sz="3300">
          <a:solidFill>
            <a:schemeClr val="tx1"/>
          </a:solidFill>
          <a:latin typeface="Berlin Sans FB" pitchFamily="34" charset="0"/>
        </a:defRPr>
      </a:lvl6pPr>
      <a:lvl7pPr marL="685800" algn="ctr" rtl="0" eaLnBrk="1" fontAlgn="base" hangingPunct="1">
        <a:spcBef>
          <a:spcPct val="0"/>
        </a:spcBef>
        <a:spcAft>
          <a:spcPct val="0"/>
        </a:spcAft>
        <a:defRPr sz="3300">
          <a:solidFill>
            <a:schemeClr val="tx1"/>
          </a:solidFill>
          <a:latin typeface="Berlin Sans FB" pitchFamily="34" charset="0"/>
        </a:defRPr>
      </a:lvl7pPr>
      <a:lvl8pPr marL="1028700" algn="ctr" rtl="0" eaLnBrk="1" fontAlgn="base" hangingPunct="1">
        <a:spcBef>
          <a:spcPct val="0"/>
        </a:spcBef>
        <a:spcAft>
          <a:spcPct val="0"/>
        </a:spcAft>
        <a:defRPr sz="3300">
          <a:solidFill>
            <a:schemeClr val="tx1"/>
          </a:solidFill>
          <a:latin typeface="Berlin Sans FB" pitchFamily="34" charset="0"/>
        </a:defRPr>
      </a:lvl8pPr>
      <a:lvl9pPr marL="1371600" algn="ctr" rtl="0" eaLnBrk="1" fontAlgn="base" hangingPunct="1">
        <a:spcBef>
          <a:spcPct val="0"/>
        </a:spcBef>
        <a:spcAft>
          <a:spcPct val="0"/>
        </a:spcAft>
        <a:defRPr sz="3300">
          <a:solidFill>
            <a:schemeClr val="tx1"/>
          </a:solidFill>
          <a:latin typeface="Berlin Sans FB" pitchFamily="34" charset="0"/>
        </a:defRPr>
      </a:lvl9pPr>
    </p:titleStyle>
    <p:bodyStyle>
      <a:lvl1pPr marL="257175" indent="-257175" algn="l" rtl="0" eaLnBrk="1" fontAlgn="base" hangingPunct="1">
        <a:spcBef>
          <a:spcPct val="20000"/>
        </a:spcBef>
        <a:spcAft>
          <a:spcPct val="0"/>
        </a:spcAft>
        <a:buFont typeface="Arial" charset="0"/>
        <a:buChar char="•"/>
        <a:defRPr sz="2400" kern="1200">
          <a:solidFill>
            <a:schemeClr val="tx1"/>
          </a:solidFill>
          <a:latin typeface="Berlin Sans FB" pitchFamily="34" charset="0"/>
          <a:ea typeface="+mn-ea"/>
          <a:cs typeface="+mn-cs"/>
        </a:defRPr>
      </a:lvl1pPr>
      <a:lvl2pPr marL="557213" indent="-214313" algn="l" rtl="0" eaLnBrk="1" fontAlgn="base" hangingPunct="1">
        <a:spcBef>
          <a:spcPct val="20000"/>
        </a:spcBef>
        <a:spcAft>
          <a:spcPct val="0"/>
        </a:spcAft>
        <a:buFont typeface="Arial" charset="0"/>
        <a:buChar char="–"/>
        <a:defRPr sz="2100" kern="1200">
          <a:solidFill>
            <a:schemeClr val="tx1"/>
          </a:solidFill>
          <a:latin typeface="Berlin Sans FB" pitchFamily="34" charset="0"/>
          <a:ea typeface="+mn-ea"/>
          <a:cs typeface="+mn-cs"/>
        </a:defRPr>
      </a:lvl2pPr>
      <a:lvl3pPr marL="857250" indent="-171450" algn="l" rtl="0" eaLnBrk="1" fontAlgn="base" hangingPunct="1">
        <a:spcBef>
          <a:spcPct val="20000"/>
        </a:spcBef>
        <a:spcAft>
          <a:spcPct val="0"/>
        </a:spcAft>
        <a:buFont typeface="Arial" charset="0"/>
        <a:buChar char="•"/>
        <a:defRPr kern="1200">
          <a:solidFill>
            <a:schemeClr val="tx1"/>
          </a:solidFill>
          <a:latin typeface="Berlin Sans FB" pitchFamily="34" charset="0"/>
          <a:ea typeface="+mn-ea"/>
          <a:cs typeface="+mn-cs"/>
        </a:defRPr>
      </a:lvl3pPr>
      <a:lvl4pPr marL="1200150" indent="-171450" algn="l" rtl="0" eaLnBrk="1" fontAlgn="base" hangingPunct="1">
        <a:spcBef>
          <a:spcPct val="20000"/>
        </a:spcBef>
        <a:spcAft>
          <a:spcPct val="0"/>
        </a:spcAft>
        <a:buFont typeface="Arial" charset="0"/>
        <a:buChar char="–"/>
        <a:defRPr sz="1500" kern="1200">
          <a:solidFill>
            <a:schemeClr val="tx1"/>
          </a:solidFill>
          <a:latin typeface="Berlin Sans FB" pitchFamily="34" charset="0"/>
          <a:ea typeface="+mn-ea"/>
          <a:cs typeface="+mn-cs"/>
        </a:defRPr>
      </a:lvl4pPr>
      <a:lvl5pPr marL="1543050" indent="-171450" algn="l" rtl="0" eaLnBrk="1" fontAlgn="base" hangingPunct="1">
        <a:spcBef>
          <a:spcPct val="20000"/>
        </a:spcBef>
        <a:spcAft>
          <a:spcPct val="0"/>
        </a:spcAft>
        <a:buFont typeface="Arial" charset="0"/>
        <a:buChar char="»"/>
        <a:defRPr sz="1500" kern="1200">
          <a:solidFill>
            <a:schemeClr val="tx1"/>
          </a:solidFill>
          <a:latin typeface="Berlin Sans FB"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g"/><Relationship Id="rId6" Type="http://schemas.openxmlformats.org/officeDocument/2006/relationships/image" Target="../media/image9.jpg"/><Relationship Id="rId7"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g"/><Relationship Id="rId6" Type="http://schemas.openxmlformats.org/officeDocument/2006/relationships/image" Target="../media/image9.jpg"/><Relationship Id="rId7"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g"/><Relationship Id="rId6" Type="http://schemas.openxmlformats.org/officeDocument/2006/relationships/image" Target="../media/image9.jpg"/><Relationship Id="rId7"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mailto:support@otan.us" TargetMode="External"/><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hyperlink" Target="http://creativecommons.org/licenses/by/4.0/" TargetMode="External"/><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s://caadultedreporting.org/TP/documentsTPDLimplementationGuide.pdf"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a:xfrm>
            <a:off x="457200" y="1676400"/>
            <a:ext cx="8229600" cy="3916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orbel" panose="020B0503020204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orbel" panose="020B0503020204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orbel" panose="020B0503020204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orbel" panose="020B0503020204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orbel" panose="020B05030202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r>
              <a:rPr lang="en-US" dirty="0" smtClean="0">
                <a:latin typeface="Verdana" charset="0"/>
              </a:rPr>
              <a:t>Smile!  This session is being recorded. </a:t>
            </a:r>
            <a:endParaRPr lang="en-US" dirty="0">
              <a:latin typeface="Verdana" charset="0"/>
            </a:endParaRPr>
          </a:p>
        </p:txBody>
      </p:sp>
      <p:pic>
        <p:nvPicPr>
          <p:cNvPr id="12" name="Picture 4" descr="MCj042386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590800"/>
            <a:ext cx="28289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94289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b="1" u="sng" dirty="0" smtClean="0"/>
              <a:t>S</a:t>
            </a:r>
            <a:r>
              <a:rPr lang="en-US" dirty="0" smtClean="0"/>
              <a:t> is for Specific</a:t>
            </a:r>
            <a:endParaRPr lang="en-US" dirty="0"/>
          </a:p>
        </p:txBody>
      </p:sp>
      <p:sp>
        <p:nvSpPr>
          <p:cNvPr id="23" name="TextBox 22"/>
          <p:cNvSpPr txBox="1"/>
          <p:nvPr/>
        </p:nvSpPr>
        <p:spPr>
          <a:xfrm>
            <a:off x="685800" y="2910840"/>
            <a:ext cx="22098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t>S</a:t>
            </a:r>
            <a:r>
              <a:rPr lang="en-US" sz="2400" dirty="0" smtClean="0"/>
              <a:t>tudents</a:t>
            </a:r>
            <a:endParaRPr lang="en-US" sz="2400" dirty="0"/>
          </a:p>
        </p:txBody>
      </p:sp>
      <p:sp>
        <p:nvSpPr>
          <p:cNvPr id="28" name="Striped Right Arrow 27"/>
          <p:cNvSpPr/>
          <p:nvPr/>
        </p:nvSpPr>
        <p:spPr>
          <a:xfrm>
            <a:off x="4053840" y="2682240"/>
            <a:ext cx="822960" cy="822960"/>
          </a:xfrm>
          <a:prstGeom prst="striped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TextBox 28"/>
          <p:cNvSpPr txBox="1"/>
          <p:nvPr/>
        </p:nvSpPr>
        <p:spPr>
          <a:xfrm>
            <a:off x="6019800" y="2514600"/>
            <a:ext cx="2209800" cy="1200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smtClean="0"/>
              <a:t>Intermediate and Advanced ESL students</a:t>
            </a:r>
            <a:endParaRPr lang="en-US" sz="2400" dirty="0"/>
          </a:p>
        </p:txBody>
      </p:sp>
      <p:sp>
        <p:nvSpPr>
          <p:cNvPr id="30" name="TextBox 29"/>
          <p:cNvSpPr txBox="1"/>
          <p:nvPr/>
        </p:nvSpPr>
        <p:spPr>
          <a:xfrm>
            <a:off x="685800" y="4587240"/>
            <a:ext cx="220980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ABE/ASE students</a:t>
            </a:r>
            <a:endParaRPr lang="en-US" sz="2400" dirty="0"/>
          </a:p>
        </p:txBody>
      </p:sp>
      <p:sp>
        <p:nvSpPr>
          <p:cNvPr id="31" name="Striped Right Arrow 30"/>
          <p:cNvSpPr/>
          <p:nvPr/>
        </p:nvSpPr>
        <p:spPr>
          <a:xfrm>
            <a:off x="4053840" y="4495800"/>
            <a:ext cx="822960" cy="822960"/>
          </a:xfrm>
          <a:prstGeom prst="striped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TextBox 31"/>
          <p:cNvSpPr txBox="1"/>
          <p:nvPr/>
        </p:nvSpPr>
        <p:spPr>
          <a:xfrm>
            <a:off x="6019800" y="4343400"/>
            <a:ext cx="2209800" cy="1200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smtClean="0"/>
              <a:t>Students earning a High School Diploma</a:t>
            </a:r>
            <a:endParaRPr lang="en-US" sz="2400" dirty="0"/>
          </a:p>
        </p:txBody>
      </p:sp>
    </p:spTree>
    <p:extLst>
      <p:ext uri="{BB962C8B-B14F-4D97-AF65-F5344CB8AC3E}">
        <p14:creationId xmlns:p14="http://schemas.microsoft.com/office/powerpoint/2010/main" val="2474859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b="1" u="sng" dirty="0" smtClean="0"/>
              <a:t>M</a:t>
            </a:r>
            <a:r>
              <a:rPr lang="en-US" dirty="0" smtClean="0"/>
              <a:t> is for Measurable</a:t>
            </a:r>
            <a:endParaRPr lang="en-US" dirty="0"/>
          </a:p>
        </p:txBody>
      </p:sp>
      <p:sp>
        <p:nvSpPr>
          <p:cNvPr id="23" name="TextBox 22"/>
          <p:cNvSpPr txBox="1"/>
          <p:nvPr/>
        </p:nvSpPr>
        <p:spPr>
          <a:xfrm>
            <a:off x="685800" y="3657600"/>
            <a:ext cx="220980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Students will learn XYZ skill.</a:t>
            </a:r>
            <a:endParaRPr lang="en-US" sz="2400" dirty="0"/>
          </a:p>
        </p:txBody>
      </p:sp>
      <p:sp>
        <p:nvSpPr>
          <p:cNvPr id="28" name="Striped Right Arrow 27"/>
          <p:cNvSpPr/>
          <p:nvPr/>
        </p:nvSpPr>
        <p:spPr>
          <a:xfrm>
            <a:off x="3352800" y="2667000"/>
            <a:ext cx="822960" cy="822960"/>
          </a:xfrm>
          <a:prstGeom prst="striped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TextBox 28"/>
          <p:cNvSpPr txBox="1"/>
          <p:nvPr/>
        </p:nvSpPr>
        <p:spPr>
          <a:xfrm>
            <a:off x="4572000" y="2316540"/>
            <a:ext cx="3962400"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smtClean="0"/>
              <a:t>Students will demonstrate mastery of XYZ skill by passing a [post-evaluation] with a score of 80% or higher.</a:t>
            </a:r>
            <a:endParaRPr lang="en-US" sz="2400" dirty="0"/>
          </a:p>
        </p:txBody>
      </p:sp>
      <p:sp>
        <p:nvSpPr>
          <p:cNvPr id="31" name="Striped Right Arrow 30"/>
          <p:cNvSpPr/>
          <p:nvPr/>
        </p:nvSpPr>
        <p:spPr>
          <a:xfrm>
            <a:off x="3352800" y="4343400"/>
            <a:ext cx="822960" cy="822960"/>
          </a:xfrm>
          <a:prstGeom prst="striped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TextBox 31"/>
          <p:cNvSpPr txBox="1"/>
          <p:nvPr/>
        </p:nvSpPr>
        <p:spPr>
          <a:xfrm>
            <a:off x="4572000" y="4309408"/>
            <a:ext cx="3962400"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smtClean="0"/>
              <a:t>Students will produce a digital portfolio that shows growth over the course of the semester, including XYZ skill.</a:t>
            </a:r>
            <a:endParaRPr lang="en-US" sz="2400" dirty="0"/>
          </a:p>
        </p:txBody>
      </p:sp>
    </p:spTree>
    <p:extLst>
      <p:ext uri="{BB962C8B-B14F-4D97-AF65-F5344CB8AC3E}">
        <p14:creationId xmlns:p14="http://schemas.microsoft.com/office/powerpoint/2010/main" val="4254938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9" grpId="0" animBg="1"/>
      <p:bldP spid="31"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b="1" u="sng" dirty="0" smtClean="0"/>
              <a:t>A</a:t>
            </a:r>
            <a:r>
              <a:rPr lang="en-US" dirty="0" smtClean="0"/>
              <a:t> is for Achievable</a:t>
            </a:r>
            <a:endParaRPr lang="en-US" dirty="0"/>
          </a:p>
        </p:txBody>
      </p:sp>
      <p:sp>
        <p:nvSpPr>
          <p:cNvPr id="23" name="TextBox 22"/>
          <p:cNvSpPr txBox="1"/>
          <p:nvPr/>
        </p:nvSpPr>
        <p:spPr>
          <a:xfrm>
            <a:off x="609600" y="3048000"/>
            <a:ext cx="2819400"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t>All </a:t>
            </a:r>
            <a:r>
              <a:rPr lang="en-US" sz="2400" dirty="0" smtClean="0"/>
              <a:t>noncredit faculty will </a:t>
            </a:r>
            <a:r>
              <a:rPr lang="en-US" sz="2400" dirty="0"/>
              <a:t>be trained in online teaching and learning by </a:t>
            </a:r>
            <a:r>
              <a:rPr lang="en-US" sz="2400" dirty="0" smtClean="0"/>
              <a:t>Fall 2019.</a:t>
            </a:r>
          </a:p>
          <a:p>
            <a:r>
              <a:rPr lang="en-US" sz="2400" dirty="0" smtClean="0"/>
              <a:t> </a:t>
            </a:r>
            <a:endParaRPr lang="en-US" sz="2400" dirty="0"/>
          </a:p>
        </p:txBody>
      </p:sp>
      <p:sp>
        <p:nvSpPr>
          <p:cNvPr id="28" name="Striped Right Arrow 27"/>
          <p:cNvSpPr/>
          <p:nvPr/>
        </p:nvSpPr>
        <p:spPr>
          <a:xfrm>
            <a:off x="3886200" y="3276600"/>
            <a:ext cx="650713" cy="822960"/>
          </a:xfrm>
          <a:prstGeom prst="striped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TextBox 28"/>
          <p:cNvSpPr txBox="1"/>
          <p:nvPr/>
        </p:nvSpPr>
        <p:spPr>
          <a:xfrm>
            <a:off x="4953000" y="2439412"/>
            <a:ext cx="3733800" cy="304698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a:t>By Fall 2019, </a:t>
            </a:r>
            <a:r>
              <a:rPr lang="en-US" sz="2400" dirty="0" smtClean="0"/>
              <a:t>one  instructional </a:t>
            </a:r>
            <a:r>
              <a:rPr lang="en-US" sz="2400"/>
              <a:t>faculty </a:t>
            </a:r>
            <a:r>
              <a:rPr lang="en-US" sz="2400" smtClean="0"/>
              <a:t>member </a:t>
            </a:r>
            <a:r>
              <a:rPr lang="en-US" sz="2400" dirty="0" smtClean="0"/>
              <a:t>in </a:t>
            </a:r>
            <a:r>
              <a:rPr lang="en-US" sz="2400" dirty="0"/>
              <a:t>each noncredit program (ABE/</a:t>
            </a:r>
            <a:r>
              <a:rPr lang="en-US" sz="2400" dirty="0" smtClean="0"/>
              <a:t>ASE and ESL</a:t>
            </a:r>
            <a:r>
              <a:rPr lang="en-US" sz="2400" dirty="0"/>
              <a:t>) </a:t>
            </a:r>
            <a:r>
              <a:rPr lang="en-US" sz="2400" dirty="0" smtClean="0"/>
              <a:t>will </a:t>
            </a:r>
            <a:r>
              <a:rPr lang="en-US" sz="2400" dirty="0"/>
              <a:t>be trained and certified to teach online, </a:t>
            </a:r>
            <a:r>
              <a:rPr lang="en-US" sz="2400" dirty="0" smtClean="0"/>
              <a:t>and will begin teaching one fully-online or hybrid course.</a:t>
            </a:r>
            <a:endParaRPr lang="en-US" sz="2400" dirty="0"/>
          </a:p>
        </p:txBody>
      </p:sp>
    </p:spTree>
    <p:extLst>
      <p:ext uri="{BB962C8B-B14F-4D97-AF65-F5344CB8AC3E}">
        <p14:creationId xmlns:p14="http://schemas.microsoft.com/office/powerpoint/2010/main" val="4254938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b="1" u="sng" dirty="0" smtClean="0"/>
              <a:t>R</a:t>
            </a:r>
            <a:r>
              <a:rPr lang="en-US" dirty="0" smtClean="0"/>
              <a:t> is for Relevant</a:t>
            </a:r>
            <a:endParaRPr lang="en-US" dirty="0"/>
          </a:p>
        </p:txBody>
      </p:sp>
      <p:sp>
        <p:nvSpPr>
          <p:cNvPr id="23" name="TextBox 22"/>
          <p:cNvSpPr txBox="1"/>
          <p:nvPr/>
        </p:nvSpPr>
        <p:spPr>
          <a:xfrm>
            <a:off x="685800" y="3281184"/>
            <a:ext cx="220980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Learn how to use a mouse.</a:t>
            </a:r>
            <a:endParaRPr lang="en-US" sz="2400" dirty="0"/>
          </a:p>
        </p:txBody>
      </p:sp>
      <p:sp>
        <p:nvSpPr>
          <p:cNvPr id="28" name="Striped Right Arrow 27"/>
          <p:cNvSpPr/>
          <p:nvPr/>
        </p:nvSpPr>
        <p:spPr>
          <a:xfrm>
            <a:off x="3962400" y="3281184"/>
            <a:ext cx="822960" cy="822960"/>
          </a:xfrm>
          <a:prstGeom prst="striped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TextBox 28"/>
          <p:cNvSpPr txBox="1"/>
          <p:nvPr/>
        </p:nvSpPr>
        <p:spPr>
          <a:xfrm>
            <a:off x="5638800" y="2580144"/>
            <a:ext cx="2819400" cy="304698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smtClean="0"/>
              <a:t>Demonstrate the ability to access, download and use learning apps on a smartphone or tablet, to practice skills outside of the classroom.</a:t>
            </a:r>
            <a:endParaRPr lang="en-US" sz="2400" dirty="0"/>
          </a:p>
        </p:txBody>
      </p:sp>
    </p:spTree>
    <p:extLst>
      <p:ext uri="{BB962C8B-B14F-4D97-AF65-F5344CB8AC3E}">
        <p14:creationId xmlns:p14="http://schemas.microsoft.com/office/powerpoint/2010/main" val="4254938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914400"/>
            <a:ext cx="8229600" cy="1066800"/>
          </a:xfrm>
        </p:spPr>
        <p:txBody>
          <a:bodyPr/>
          <a:lstStyle/>
          <a:p>
            <a:r>
              <a:rPr lang="en-US" b="1" u="sng" dirty="0" smtClean="0"/>
              <a:t>T</a:t>
            </a:r>
            <a:r>
              <a:rPr lang="en-US" dirty="0" smtClean="0"/>
              <a:t> is for Timeframe</a:t>
            </a:r>
            <a:endParaRPr lang="en-US" dirty="0"/>
          </a:p>
        </p:txBody>
      </p:sp>
      <p:sp>
        <p:nvSpPr>
          <p:cNvPr id="23" name="TextBox 22"/>
          <p:cNvSpPr txBox="1"/>
          <p:nvPr/>
        </p:nvSpPr>
        <p:spPr>
          <a:xfrm>
            <a:off x="762000" y="3588603"/>
            <a:ext cx="220980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Increase enrollment.</a:t>
            </a:r>
            <a:endParaRPr lang="en-US" sz="2400" dirty="0"/>
          </a:p>
        </p:txBody>
      </p:sp>
      <p:sp>
        <p:nvSpPr>
          <p:cNvPr id="28" name="Striped Right Arrow 27"/>
          <p:cNvSpPr/>
          <p:nvPr/>
        </p:nvSpPr>
        <p:spPr>
          <a:xfrm>
            <a:off x="3810000" y="3588603"/>
            <a:ext cx="822960" cy="822960"/>
          </a:xfrm>
          <a:prstGeom prst="striped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TextBox 28"/>
          <p:cNvSpPr txBox="1"/>
          <p:nvPr/>
        </p:nvSpPr>
        <p:spPr>
          <a:xfrm>
            <a:off x="5029200" y="2057400"/>
            <a:ext cx="3810000" cy="415498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a:t>Beginning in the 2019-20 academic year, offer 2 online or hybrid classes in each program (ABE/</a:t>
            </a:r>
            <a:r>
              <a:rPr lang="en-US" sz="2400" dirty="0" smtClean="0"/>
              <a:t>ASE and ESL) per term, </a:t>
            </a:r>
            <a:r>
              <a:rPr lang="en-US" sz="2400" dirty="0"/>
              <a:t>in addition to the </a:t>
            </a:r>
            <a:r>
              <a:rPr lang="en-US" sz="2400" dirty="0" smtClean="0"/>
              <a:t>existing schedule </a:t>
            </a:r>
            <a:r>
              <a:rPr lang="en-US" sz="2400" dirty="0"/>
              <a:t>of traditional classes, to increase enrollment and student attendance hours by 10% from the </a:t>
            </a:r>
            <a:r>
              <a:rPr lang="en-US" sz="2400" dirty="0" smtClean="0"/>
              <a:t>2018-19 </a:t>
            </a:r>
            <a:r>
              <a:rPr lang="en-US" sz="2400" dirty="0"/>
              <a:t>academic year. </a:t>
            </a:r>
          </a:p>
        </p:txBody>
      </p:sp>
    </p:spTree>
    <p:extLst>
      <p:ext uri="{BB962C8B-B14F-4D97-AF65-F5344CB8AC3E}">
        <p14:creationId xmlns:p14="http://schemas.microsoft.com/office/powerpoint/2010/main" val="4254938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row-2889040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6200" y="1447800"/>
            <a:ext cx="6350000" cy="4762500"/>
          </a:xfrm>
          <a:prstGeom prst="rect">
            <a:avLst/>
          </a:prstGeom>
        </p:spPr>
      </p:pic>
    </p:spTree>
    <p:extLst>
      <p:ext uri="{BB962C8B-B14F-4D97-AF65-F5344CB8AC3E}">
        <p14:creationId xmlns:p14="http://schemas.microsoft.com/office/powerpoint/2010/main" val="37174099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t>Sample Goal for ASE</a:t>
            </a:r>
            <a:endParaRPr lang="en-US" dirty="0"/>
          </a:p>
        </p:txBody>
      </p:sp>
      <p:pic>
        <p:nvPicPr>
          <p:cNvPr id="6" name="Picture 5" descr="achievab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695529"/>
            <a:ext cx="3505200" cy="455676"/>
          </a:xfrm>
          <a:prstGeom prst="rect">
            <a:avLst/>
          </a:prstGeom>
        </p:spPr>
      </p:pic>
      <p:pic>
        <p:nvPicPr>
          <p:cNvPr id="7" name="Picture 6" descr="measurabl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3128855"/>
            <a:ext cx="3492500" cy="432206"/>
          </a:xfrm>
          <a:prstGeom prst="rect">
            <a:avLst/>
          </a:prstGeom>
        </p:spPr>
      </p:pic>
      <p:pic>
        <p:nvPicPr>
          <p:cNvPr id="8" name="Picture 7" descr="relevant.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0" y="4271855"/>
            <a:ext cx="3527235" cy="482600"/>
          </a:xfrm>
          <a:prstGeom prst="rect">
            <a:avLst/>
          </a:prstGeom>
        </p:spPr>
      </p:pic>
      <p:pic>
        <p:nvPicPr>
          <p:cNvPr id="9" name="Picture 8" descr="specific.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4000" y="2519255"/>
            <a:ext cx="3479800" cy="452374"/>
          </a:xfrm>
          <a:prstGeom prst="rect">
            <a:avLst/>
          </a:prstGeom>
        </p:spPr>
      </p:pic>
      <p:pic>
        <p:nvPicPr>
          <p:cNvPr id="10" name="Picture 9" descr="time-bound.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4000" y="4881455"/>
            <a:ext cx="3492500" cy="528745"/>
          </a:xfrm>
          <a:prstGeom prst="rect">
            <a:avLst/>
          </a:prstGeom>
        </p:spPr>
      </p:pic>
      <p:sp>
        <p:nvSpPr>
          <p:cNvPr id="4" name="Rectangle 3"/>
          <p:cNvSpPr/>
          <p:nvPr/>
        </p:nvSpPr>
        <p:spPr>
          <a:xfrm>
            <a:off x="457200" y="2667000"/>
            <a:ext cx="4495800" cy="2585323"/>
          </a:xfrm>
          <a:prstGeom prst="rect">
            <a:avLst/>
          </a:prstGeom>
        </p:spPr>
        <p:txBody>
          <a:bodyPr wrap="square">
            <a:spAutoFit/>
          </a:bodyPr>
          <a:lstStyle/>
          <a:p>
            <a:r>
              <a:rPr lang="en-US" i="1" dirty="0" smtClean="0"/>
              <a:t>“By </a:t>
            </a:r>
            <a:r>
              <a:rPr lang="en-US" i="1" dirty="0"/>
              <a:t>the end of the school year, 50% of ASE learners in </a:t>
            </a:r>
            <a:r>
              <a:rPr lang="en-US" i="1" dirty="0" smtClean="0"/>
              <a:t>the High </a:t>
            </a:r>
            <a:r>
              <a:rPr lang="en-US" i="1" dirty="0"/>
              <a:t>School Equivalency Diploma track will </a:t>
            </a:r>
            <a:r>
              <a:rPr lang="en-US" i="1" dirty="0" smtClean="0"/>
              <a:t>pass the </a:t>
            </a:r>
            <a:r>
              <a:rPr lang="en-US" i="1" dirty="0"/>
              <a:t>High School Equivalency test as measured by GED, TASC or </a:t>
            </a:r>
            <a:r>
              <a:rPr lang="en-US" i="1" dirty="0" err="1"/>
              <a:t>HiSET</a:t>
            </a:r>
            <a:r>
              <a:rPr lang="en-US" i="1" dirty="0"/>
              <a:t> </a:t>
            </a:r>
            <a:r>
              <a:rPr lang="en-US" i="1" dirty="0" smtClean="0"/>
              <a:t>tools, and by preparing with the online curriculum and individual teacher support.”</a:t>
            </a:r>
            <a:br>
              <a:rPr lang="en-US" i="1" dirty="0" smtClean="0"/>
            </a:br>
            <a:endParaRPr lang="en-US" i="1" dirty="0" smtClean="0"/>
          </a:p>
          <a:p>
            <a:r>
              <a:rPr lang="en-US" i="1" dirty="0" smtClean="0"/>
              <a:t>p.6, Implementation Guide</a:t>
            </a:r>
            <a:endParaRPr lang="en-US" i="1" dirty="0"/>
          </a:p>
        </p:txBody>
      </p:sp>
    </p:spTree>
    <p:extLst>
      <p:ext uri="{BB962C8B-B14F-4D97-AF65-F5344CB8AC3E}">
        <p14:creationId xmlns:p14="http://schemas.microsoft.com/office/powerpoint/2010/main" val="20310638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3"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
                                        <p:tgtEl>
                                          <p:spTgt spid="9"/>
                                        </p:tgtEl>
                                      </p:cBhvr>
                                    </p:animEffect>
                                    <p:anim calcmode="lin" valueType="num">
                                      <p:cBhvr>
                                        <p:cTn id="12" dur="400" fill="hold"/>
                                        <p:tgtEl>
                                          <p:spTgt spid="9"/>
                                        </p:tgtEl>
                                        <p:attrNameLst>
                                          <p:attrName>ppt_x</p:attrName>
                                        </p:attrNameLst>
                                      </p:cBhvr>
                                      <p:tavLst>
                                        <p:tav tm="0">
                                          <p:val>
                                            <p:strVal val="#ppt_x"/>
                                          </p:val>
                                        </p:tav>
                                        <p:tav tm="100000">
                                          <p:val>
                                            <p:strVal val="#ppt_x"/>
                                          </p:val>
                                        </p:tav>
                                      </p:tavLst>
                                    </p:anim>
                                    <p:anim calcmode="lin" valueType="num">
                                      <p:cBhvr>
                                        <p:cTn id="13" dur="400" fill="hold"/>
                                        <p:tgtEl>
                                          <p:spTgt spid="9"/>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
                                        <p:tgtEl>
                                          <p:spTgt spid="7"/>
                                        </p:tgtEl>
                                      </p:cBhvr>
                                    </p:animEffect>
                                    <p:anim calcmode="lin" valueType="num">
                                      <p:cBhvr>
                                        <p:cTn id="21" dur="400" fill="hold"/>
                                        <p:tgtEl>
                                          <p:spTgt spid="7"/>
                                        </p:tgtEl>
                                        <p:attrNameLst>
                                          <p:attrName>ppt_x</p:attrName>
                                        </p:attrNameLst>
                                      </p:cBhvr>
                                      <p:tavLst>
                                        <p:tav tm="0">
                                          <p:val>
                                            <p:strVal val="#ppt_x"/>
                                          </p:val>
                                        </p:tav>
                                        <p:tav tm="100000">
                                          <p:val>
                                            <p:strVal val="#ppt_x"/>
                                          </p:val>
                                        </p:tav>
                                      </p:tavLst>
                                    </p:anim>
                                    <p:anim calcmode="lin" valueType="num">
                                      <p:cBhvr>
                                        <p:cTn id="22" dur="400" fill="hold"/>
                                        <p:tgtEl>
                                          <p:spTgt spid="7"/>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3"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
                                        <p:tgtEl>
                                          <p:spTgt spid="6"/>
                                        </p:tgtEl>
                                      </p:cBhvr>
                                    </p:animEffect>
                                    <p:anim calcmode="lin" valueType="num">
                                      <p:cBhvr>
                                        <p:cTn id="30" dur="400" fill="hold"/>
                                        <p:tgtEl>
                                          <p:spTgt spid="6"/>
                                        </p:tgtEl>
                                        <p:attrNameLst>
                                          <p:attrName>ppt_x</p:attrName>
                                        </p:attrNameLst>
                                      </p:cBhvr>
                                      <p:tavLst>
                                        <p:tav tm="0">
                                          <p:val>
                                            <p:strVal val="#ppt_x"/>
                                          </p:val>
                                        </p:tav>
                                        <p:tav tm="100000">
                                          <p:val>
                                            <p:strVal val="#ppt_x"/>
                                          </p:val>
                                        </p:tav>
                                      </p:tavLst>
                                    </p:anim>
                                    <p:anim calcmode="lin" valueType="num">
                                      <p:cBhvr>
                                        <p:cTn id="31" dur="400" fill="hold"/>
                                        <p:tgtEl>
                                          <p:spTgt spid="6"/>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3"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
                                        <p:tgtEl>
                                          <p:spTgt spid="8"/>
                                        </p:tgtEl>
                                      </p:cBhvr>
                                    </p:animEffect>
                                    <p:anim calcmode="lin" valueType="num">
                                      <p:cBhvr>
                                        <p:cTn id="39" dur="400" fill="hold"/>
                                        <p:tgtEl>
                                          <p:spTgt spid="8"/>
                                        </p:tgtEl>
                                        <p:attrNameLst>
                                          <p:attrName>ppt_x</p:attrName>
                                        </p:attrNameLst>
                                      </p:cBhvr>
                                      <p:tavLst>
                                        <p:tav tm="0">
                                          <p:val>
                                            <p:strVal val="#ppt_x"/>
                                          </p:val>
                                        </p:tav>
                                        <p:tav tm="100000">
                                          <p:val>
                                            <p:strVal val="#ppt_x"/>
                                          </p:val>
                                        </p:tav>
                                      </p:tavLst>
                                    </p:anim>
                                    <p:anim calcmode="lin" valueType="num">
                                      <p:cBhvr>
                                        <p:cTn id="40" dur="400" fill="hold"/>
                                        <p:tgtEl>
                                          <p:spTgt spid="8"/>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3"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
                                        <p:tgtEl>
                                          <p:spTgt spid="10"/>
                                        </p:tgtEl>
                                      </p:cBhvr>
                                    </p:animEffect>
                                    <p:anim calcmode="lin" valueType="num">
                                      <p:cBhvr>
                                        <p:cTn id="48" dur="400" fill="hold"/>
                                        <p:tgtEl>
                                          <p:spTgt spid="10"/>
                                        </p:tgtEl>
                                        <p:attrNameLst>
                                          <p:attrName>ppt_x</p:attrName>
                                        </p:attrNameLst>
                                      </p:cBhvr>
                                      <p:tavLst>
                                        <p:tav tm="0">
                                          <p:val>
                                            <p:strVal val="#ppt_x"/>
                                          </p:val>
                                        </p:tav>
                                        <p:tav tm="100000">
                                          <p:val>
                                            <p:strVal val="#ppt_x"/>
                                          </p:val>
                                        </p:tav>
                                      </p:tavLst>
                                    </p:anim>
                                    <p:anim calcmode="lin" valueType="num">
                                      <p:cBhvr>
                                        <p:cTn id="49" dur="400" fill="hold"/>
                                        <p:tgtEl>
                                          <p:spTgt spid="10"/>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Sample Goal for ESL</a:t>
            </a:r>
            <a:endParaRPr lang="en-US" dirty="0"/>
          </a:p>
        </p:txBody>
      </p:sp>
      <p:pic>
        <p:nvPicPr>
          <p:cNvPr id="6" name="Picture 5" descr="achievab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767074"/>
            <a:ext cx="3505200" cy="455676"/>
          </a:xfrm>
          <a:prstGeom prst="rect">
            <a:avLst/>
          </a:prstGeom>
        </p:spPr>
      </p:pic>
      <p:pic>
        <p:nvPicPr>
          <p:cNvPr id="7" name="Picture 6" descr="measurabl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3200400"/>
            <a:ext cx="3492500" cy="432206"/>
          </a:xfrm>
          <a:prstGeom prst="rect">
            <a:avLst/>
          </a:prstGeom>
        </p:spPr>
      </p:pic>
      <p:pic>
        <p:nvPicPr>
          <p:cNvPr id="8" name="Picture 7" descr="relevant.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0" y="4343400"/>
            <a:ext cx="3527235" cy="482600"/>
          </a:xfrm>
          <a:prstGeom prst="rect">
            <a:avLst/>
          </a:prstGeom>
        </p:spPr>
      </p:pic>
      <p:pic>
        <p:nvPicPr>
          <p:cNvPr id="9" name="Picture 8" descr="specific.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4000" y="2590800"/>
            <a:ext cx="3479800" cy="452374"/>
          </a:xfrm>
          <a:prstGeom prst="rect">
            <a:avLst/>
          </a:prstGeom>
        </p:spPr>
      </p:pic>
      <p:pic>
        <p:nvPicPr>
          <p:cNvPr id="10" name="Picture 9" descr="time-bound.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4000" y="4953000"/>
            <a:ext cx="3492500" cy="528745"/>
          </a:xfrm>
          <a:prstGeom prst="rect">
            <a:avLst/>
          </a:prstGeom>
        </p:spPr>
      </p:pic>
      <p:sp>
        <p:nvSpPr>
          <p:cNvPr id="5" name="Rectangle 4"/>
          <p:cNvSpPr/>
          <p:nvPr/>
        </p:nvSpPr>
        <p:spPr>
          <a:xfrm>
            <a:off x="304800" y="2057400"/>
            <a:ext cx="4876800" cy="4185762"/>
          </a:xfrm>
          <a:prstGeom prst="rect">
            <a:avLst/>
          </a:prstGeom>
        </p:spPr>
        <p:txBody>
          <a:bodyPr wrap="square">
            <a:spAutoFit/>
          </a:bodyPr>
          <a:lstStyle/>
          <a:p>
            <a:r>
              <a:rPr lang="en-US" i="1" dirty="0" smtClean="0"/>
              <a:t>“</a:t>
            </a:r>
            <a:r>
              <a:rPr lang="en-US" i="1" dirty="0"/>
              <a:t>During the 2017-18 school year, </a:t>
            </a:r>
            <a:r>
              <a:rPr lang="en-US" i="1" dirty="0" smtClean="0"/>
              <a:t>XYZ </a:t>
            </a:r>
            <a:r>
              <a:rPr lang="en-US" i="1" dirty="0"/>
              <a:t>Adult </a:t>
            </a:r>
            <a:r>
              <a:rPr lang="en-US" i="1" dirty="0" smtClean="0"/>
              <a:t>School’s ESL program will </a:t>
            </a:r>
            <a:r>
              <a:rPr lang="en-US" i="1" dirty="0"/>
              <a:t>expand the use of </a:t>
            </a:r>
            <a:r>
              <a:rPr lang="en-US" i="1" dirty="0" smtClean="0"/>
              <a:t>[software] </a:t>
            </a:r>
            <a:r>
              <a:rPr lang="en-US" i="1" dirty="0"/>
              <a:t>for blended learning from 2 classes to </a:t>
            </a:r>
            <a:r>
              <a:rPr lang="en-US" i="1" dirty="0" smtClean="0"/>
              <a:t>4, with </a:t>
            </a:r>
            <a:r>
              <a:rPr lang="en-US" i="1" dirty="0"/>
              <a:t>80% face-to-face and 20% online distance </a:t>
            </a:r>
            <a:r>
              <a:rPr lang="en-US" i="1" dirty="0" smtClean="0"/>
              <a:t>learning. Students </a:t>
            </a:r>
            <a:r>
              <a:rPr lang="en-US" i="1" dirty="0"/>
              <a:t>will complete online assignments with a minimum score of 70%. </a:t>
            </a:r>
            <a:r>
              <a:rPr lang="en-US" i="1" dirty="0" smtClean="0"/>
              <a:t>The focus this year will be on </a:t>
            </a:r>
            <a:r>
              <a:rPr lang="en-US" i="1" dirty="0"/>
              <a:t>employability </a:t>
            </a:r>
            <a:r>
              <a:rPr lang="en-US" i="1" dirty="0" smtClean="0"/>
              <a:t>skills, including vocabulary </a:t>
            </a:r>
            <a:r>
              <a:rPr lang="en-US" i="1" dirty="0"/>
              <a:t>and language needed for </a:t>
            </a:r>
            <a:r>
              <a:rPr lang="en-US" i="1" dirty="0" smtClean="0"/>
              <a:t>areas </a:t>
            </a:r>
            <a:r>
              <a:rPr lang="en-US" i="1" dirty="0"/>
              <a:t>of career interest, </a:t>
            </a:r>
            <a:r>
              <a:rPr lang="en-US" i="1" dirty="0" smtClean="0"/>
              <a:t>building </a:t>
            </a:r>
            <a:r>
              <a:rPr lang="en-US" i="1" dirty="0"/>
              <a:t>employment portfolios, and </a:t>
            </a:r>
            <a:r>
              <a:rPr lang="en-US" i="1" dirty="0" smtClean="0"/>
              <a:t>practicing soft </a:t>
            </a:r>
            <a:r>
              <a:rPr lang="en-US" i="1" dirty="0"/>
              <a:t>skills needed to get and keep jobs. If the data proves </a:t>
            </a:r>
            <a:r>
              <a:rPr lang="en-US" i="1" dirty="0" smtClean="0"/>
              <a:t>this strategy effective </a:t>
            </a:r>
            <a:r>
              <a:rPr lang="en-US" i="1" dirty="0"/>
              <a:t>for increasing learning gains, </a:t>
            </a:r>
            <a:r>
              <a:rPr lang="en-US" i="1" dirty="0" smtClean="0"/>
              <a:t>XYZ will </a:t>
            </a:r>
            <a:r>
              <a:rPr lang="en-US" i="1" dirty="0"/>
              <a:t>expand </a:t>
            </a:r>
            <a:r>
              <a:rPr lang="en-US" i="1" dirty="0" smtClean="0"/>
              <a:t>to more classes in 2018</a:t>
            </a:r>
            <a:r>
              <a:rPr lang="en-US" i="1" dirty="0"/>
              <a:t>-19</a:t>
            </a:r>
            <a:r>
              <a:rPr lang="en-US" i="1" dirty="0" smtClean="0"/>
              <a:t>.”  </a:t>
            </a:r>
            <a:br>
              <a:rPr lang="en-US" i="1" dirty="0" smtClean="0"/>
            </a:br>
            <a:r>
              <a:rPr lang="en-US" sz="1400" i="1" dirty="0" smtClean="0"/>
              <a:t>Adapted and used with permission from “XYZ” Adult School</a:t>
            </a:r>
          </a:p>
        </p:txBody>
      </p:sp>
    </p:spTree>
    <p:extLst>
      <p:ext uri="{BB962C8B-B14F-4D97-AF65-F5344CB8AC3E}">
        <p14:creationId xmlns:p14="http://schemas.microsoft.com/office/powerpoint/2010/main" val="749321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3"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
                                        <p:tgtEl>
                                          <p:spTgt spid="9"/>
                                        </p:tgtEl>
                                      </p:cBhvr>
                                    </p:animEffect>
                                    <p:anim calcmode="lin" valueType="num">
                                      <p:cBhvr>
                                        <p:cTn id="12" dur="400" fill="hold"/>
                                        <p:tgtEl>
                                          <p:spTgt spid="9"/>
                                        </p:tgtEl>
                                        <p:attrNameLst>
                                          <p:attrName>ppt_x</p:attrName>
                                        </p:attrNameLst>
                                      </p:cBhvr>
                                      <p:tavLst>
                                        <p:tav tm="0">
                                          <p:val>
                                            <p:strVal val="#ppt_x"/>
                                          </p:val>
                                        </p:tav>
                                        <p:tav tm="100000">
                                          <p:val>
                                            <p:strVal val="#ppt_x"/>
                                          </p:val>
                                        </p:tav>
                                      </p:tavLst>
                                    </p:anim>
                                    <p:anim calcmode="lin" valueType="num">
                                      <p:cBhvr>
                                        <p:cTn id="13" dur="400" fill="hold"/>
                                        <p:tgtEl>
                                          <p:spTgt spid="9"/>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
                                        <p:tgtEl>
                                          <p:spTgt spid="7"/>
                                        </p:tgtEl>
                                      </p:cBhvr>
                                    </p:animEffect>
                                    <p:anim calcmode="lin" valueType="num">
                                      <p:cBhvr>
                                        <p:cTn id="21" dur="400" fill="hold"/>
                                        <p:tgtEl>
                                          <p:spTgt spid="7"/>
                                        </p:tgtEl>
                                        <p:attrNameLst>
                                          <p:attrName>ppt_x</p:attrName>
                                        </p:attrNameLst>
                                      </p:cBhvr>
                                      <p:tavLst>
                                        <p:tav tm="0">
                                          <p:val>
                                            <p:strVal val="#ppt_x"/>
                                          </p:val>
                                        </p:tav>
                                        <p:tav tm="100000">
                                          <p:val>
                                            <p:strVal val="#ppt_x"/>
                                          </p:val>
                                        </p:tav>
                                      </p:tavLst>
                                    </p:anim>
                                    <p:anim calcmode="lin" valueType="num">
                                      <p:cBhvr>
                                        <p:cTn id="22" dur="400" fill="hold"/>
                                        <p:tgtEl>
                                          <p:spTgt spid="7"/>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3"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
                                        <p:tgtEl>
                                          <p:spTgt spid="6"/>
                                        </p:tgtEl>
                                      </p:cBhvr>
                                    </p:animEffect>
                                    <p:anim calcmode="lin" valueType="num">
                                      <p:cBhvr>
                                        <p:cTn id="30" dur="400" fill="hold"/>
                                        <p:tgtEl>
                                          <p:spTgt spid="6"/>
                                        </p:tgtEl>
                                        <p:attrNameLst>
                                          <p:attrName>ppt_x</p:attrName>
                                        </p:attrNameLst>
                                      </p:cBhvr>
                                      <p:tavLst>
                                        <p:tav tm="0">
                                          <p:val>
                                            <p:strVal val="#ppt_x"/>
                                          </p:val>
                                        </p:tav>
                                        <p:tav tm="100000">
                                          <p:val>
                                            <p:strVal val="#ppt_x"/>
                                          </p:val>
                                        </p:tav>
                                      </p:tavLst>
                                    </p:anim>
                                    <p:anim calcmode="lin" valueType="num">
                                      <p:cBhvr>
                                        <p:cTn id="31" dur="400" fill="hold"/>
                                        <p:tgtEl>
                                          <p:spTgt spid="6"/>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3"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
                                        <p:tgtEl>
                                          <p:spTgt spid="8"/>
                                        </p:tgtEl>
                                      </p:cBhvr>
                                    </p:animEffect>
                                    <p:anim calcmode="lin" valueType="num">
                                      <p:cBhvr>
                                        <p:cTn id="39" dur="400" fill="hold"/>
                                        <p:tgtEl>
                                          <p:spTgt spid="8"/>
                                        </p:tgtEl>
                                        <p:attrNameLst>
                                          <p:attrName>ppt_x</p:attrName>
                                        </p:attrNameLst>
                                      </p:cBhvr>
                                      <p:tavLst>
                                        <p:tav tm="0">
                                          <p:val>
                                            <p:strVal val="#ppt_x"/>
                                          </p:val>
                                        </p:tav>
                                        <p:tav tm="100000">
                                          <p:val>
                                            <p:strVal val="#ppt_x"/>
                                          </p:val>
                                        </p:tav>
                                      </p:tavLst>
                                    </p:anim>
                                    <p:anim calcmode="lin" valueType="num">
                                      <p:cBhvr>
                                        <p:cTn id="40" dur="400" fill="hold"/>
                                        <p:tgtEl>
                                          <p:spTgt spid="8"/>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3"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
                                        <p:tgtEl>
                                          <p:spTgt spid="10"/>
                                        </p:tgtEl>
                                      </p:cBhvr>
                                    </p:animEffect>
                                    <p:anim calcmode="lin" valueType="num">
                                      <p:cBhvr>
                                        <p:cTn id="48" dur="400" fill="hold"/>
                                        <p:tgtEl>
                                          <p:spTgt spid="10"/>
                                        </p:tgtEl>
                                        <p:attrNameLst>
                                          <p:attrName>ppt_x</p:attrName>
                                        </p:attrNameLst>
                                      </p:cBhvr>
                                      <p:tavLst>
                                        <p:tav tm="0">
                                          <p:val>
                                            <p:strVal val="#ppt_x"/>
                                          </p:val>
                                        </p:tav>
                                        <p:tav tm="100000">
                                          <p:val>
                                            <p:strVal val="#ppt_x"/>
                                          </p:val>
                                        </p:tav>
                                      </p:tavLst>
                                    </p:anim>
                                    <p:anim calcmode="lin" valueType="num">
                                      <p:cBhvr>
                                        <p:cTn id="49" dur="400" fill="hold"/>
                                        <p:tgtEl>
                                          <p:spTgt spid="10"/>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Sample Goal for ABE</a:t>
            </a:r>
            <a:endParaRPr lang="en-US" dirty="0"/>
          </a:p>
        </p:txBody>
      </p:sp>
      <p:pic>
        <p:nvPicPr>
          <p:cNvPr id="6" name="Picture 5" descr="achievab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847929"/>
            <a:ext cx="3505200" cy="455676"/>
          </a:xfrm>
          <a:prstGeom prst="rect">
            <a:avLst/>
          </a:prstGeom>
        </p:spPr>
      </p:pic>
      <p:pic>
        <p:nvPicPr>
          <p:cNvPr id="7" name="Picture 6" descr="measurabl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3281255"/>
            <a:ext cx="3492500" cy="432206"/>
          </a:xfrm>
          <a:prstGeom prst="rect">
            <a:avLst/>
          </a:prstGeom>
        </p:spPr>
      </p:pic>
      <p:pic>
        <p:nvPicPr>
          <p:cNvPr id="8" name="Picture 7" descr="relevant.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0" y="4424255"/>
            <a:ext cx="3527235" cy="482600"/>
          </a:xfrm>
          <a:prstGeom prst="rect">
            <a:avLst/>
          </a:prstGeom>
        </p:spPr>
      </p:pic>
      <p:pic>
        <p:nvPicPr>
          <p:cNvPr id="9" name="Picture 8" descr="specific.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4000" y="2671655"/>
            <a:ext cx="3479800" cy="452374"/>
          </a:xfrm>
          <a:prstGeom prst="rect">
            <a:avLst/>
          </a:prstGeom>
        </p:spPr>
      </p:pic>
      <p:pic>
        <p:nvPicPr>
          <p:cNvPr id="10" name="Picture 9" descr="time-bound.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4000" y="5033855"/>
            <a:ext cx="3492500" cy="528745"/>
          </a:xfrm>
          <a:prstGeom prst="rect">
            <a:avLst/>
          </a:prstGeom>
        </p:spPr>
      </p:pic>
      <p:sp>
        <p:nvSpPr>
          <p:cNvPr id="5" name="Rectangle 4"/>
          <p:cNvSpPr/>
          <p:nvPr/>
        </p:nvSpPr>
        <p:spPr>
          <a:xfrm>
            <a:off x="381000" y="2133600"/>
            <a:ext cx="4267200" cy="4247317"/>
          </a:xfrm>
          <a:prstGeom prst="rect">
            <a:avLst/>
          </a:prstGeom>
        </p:spPr>
        <p:txBody>
          <a:bodyPr wrap="square">
            <a:spAutoFit/>
          </a:bodyPr>
          <a:lstStyle/>
          <a:p>
            <a:r>
              <a:rPr lang="en-US" i="1" dirty="0" smtClean="0"/>
              <a:t>“As </a:t>
            </a:r>
            <a:r>
              <a:rPr lang="en-US" i="1" dirty="0"/>
              <a:t>a result of this technology integration project, by the end of the school year 70% of ABE </a:t>
            </a:r>
            <a:r>
              <a:rPr lang="en-US" i="1" dirty="0" smtClean="0"/>
              <a:t>learners will demonstrate developed </a:t>
            </a:r>
            <a:r>
              <a:rPr lang="en-US" i="1" dirty="0"/>
              <a:t>career readiness skills and improved literacy skills in math, </a:t>
            </a:r>
            <a:r>
              <a:rPr lang="en-US" i="1" dirty="0" smtClean="0"/>
              <a:t>as documented </a:t>
            </a:r>
            <a:r>
              <a:rPr lang="en-US" i="1" dirty="0"/>
              <a:t>by the assessment built in the online curriculum, by teacher observation and by </a:t>
            </a:r>
            <a:r>
              <a:rPr lang="en-US" i="1" dirty="0" smtClean="0"/>
              <a:t>CASAS tests</a:t>
            </a:r>
            <a:r>
              <a:rPr lang="en-US" i="1" dirty="0"/>
              <a:t>. While using a combination of commercial online curriculum and teacher-created online</a:t>
            </a:r>
          </a:p>
          <a:p>
            <a:r>
              <a:rPr lang="en-US" i="1" dirty="0"/>
              <a:t>assignments, learners will meet the academic standards of the </a:t>
            </a:r>
            <a:r>
              <a:rPr lang="en-US" i="1" dirty="0" smtClean="0"/>
              <a:t>course.” </a:t>
            </a:r>
            <a:br>
              <a:rPr lang="en-US" i="1" dirty="0" smtClean="0"/>
            </a:br>
            <a:endParaRPr lang="en-US" i="1" dirty="0" smtClean="0"/>
          </a:p>
          <a:p>
            <a:r>
              <a:rPr lang="en-US" i="1" dirty="0" smtClean="0"/>
              <a:t>p. 7, Implementation Guide</a:t>
            </a:r>
            <a:endParaRPr lang="en-US" i="1" dirty="0"/>
          </a:p>
        </p:txBody>
      </p:sp>
    </p:spTree>
    <p:extLst>
      <p:ext uri="{BB962C8B-B14F-4D97-AF65-F5344CB8AC3E}">
        <p14:creationId xmlns:p14="http://schemas.microsoft.com/office/powerpoint/2010/main" val="1294178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3"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
                                        <p:tgtEl>
                                          <p:spTgt spid="9"/>
                                        </p:tgtEl>
                                      </p:cBhvr>
                                    </p:animEffect>
                                    <p:anim calcmode="lin" valueType="num">
                                      <p:cBhvr>
                                        <p:cTn id="12" dur="400" fill="hold"/>
                                        <p:tgtEl>
                                          <p:spTgt spid="9"/>
                                        </p:tgtEl>
                                        <p:attrNameLst>
                                          <p:attrName>ppt_x</p:attrName>
                                        </p:attrNameLst>
                                      </p:cBhvr>
                                      <p:tavLst>
                                        <p:tav tm="0">
                                          <p:val>
                                            <p:strVal val="#ppt_x"/>
                                          </p:val>
                                        </p:tav>
                                        <p:tav tm="100000">
                                          <p:val>
                                            <p:strVal val="#ppt_x"/>
                                          </p:val>
                                        </p:tav>
                                      </p:tavLst>
                                    </p:anim>
                                    <p:anim calcmode="lin" valueType="num">
                                      <p:cBhvr>
                                        <p:cTn id="13" dur="400" fill="hold"/>
                                        <p:tgtEl>
                                          <p:spTgt spid="9"/>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
                                        <p:tgtEl>
                                          <p:spTgt spid="7"/>
                                        </p:tgtEl>
                                      </p:cBhvr>
                                    </p:animEffect>
                                    <p:anim calcmode="lin" valueType="num">
                                      <p:cBhvr>
                                        <p:cTn id="21" dur="400" fill="hold"/>
                                        <p:tgtEl>
                                          <p:spTgt spid="7"/>
                                        </p:tgtEl>
                                        <p:attrNameLst>
                                          <p:attrName>ppt_x</p:attrName>
                                        </p:attrNameLst>
                                      </p:cBhvr>
                                      <p:tavLst>
                                        <p:tav tm="0">
                                          <p:val>
                                            <p:strVal val="#ppt_x"/>
                                          </p:val>
                                        </p:tav>
                                        <p:tav tm="100000">
                                          <p:val>
                                            <p:strVal val="#ppt_x"/>
                                          </p:val>
                                        </p:tav>
                                      </p:tavLst>
                                    </p:anim>
                                    <p:anim calcmode="lin" valueType="num">
                                      <p:cBhvr>
                                        <p:cTn id="22" dur="400" fill="hold"/>
                                        <p:tgtEl>
                                          <p:spTgt spid="7"/>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3"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
                                        <p:tgtEl>
                                          <p:spTgt spid="6"/>
                                        </p:tgtEl>
                                      </p:cBhvr>
                                    </p:animEffect>
                                    <p:anim calcmode="lin" valueType="num">
                                      <p:cBhvr>
                                        <p:cTn id="30" dur="400" fill="hold"/>
                                        <p:tgtEl>
                                          <p:spTgt spid="6"/>
                                        </p:tgtEl>
                                        <p:attrNameLst>
                                          <p:attrName>ppt_x</p:attrName>
                                        </p:attrNameLst>
                                      </p:cBhvr>
                                      <p:tavLst>
                                        <p:tav tm="0">
                                          <p:val>
                                            <p:strVal val="#ppt_x"/>
                                          </p:val>
                                        </p:tav>
                                        <p:tav tm="100000">
                                          <p:val>
                                            <p:strVal val="#ppt_x"/>
                                          </p:val>
                                        </p:tav>
                                      </p:tavLst>
                                    </p:anim>
                                    <p:anim calcmode="lin" valueType="num">
                                      <p:cBhvr>
                                        <p:cTn id="31" dur="400" fill="hold"/>
                                        <p:tgtEl>
                                          <p:spTgt spid="6"/>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3"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
                                        <p:tgtEl>
                                          <p:spTgt spid="8"/>
                                        </p:tgtEl>
                                      </p:cBhvr>
                                    </p:animEffect>
                                    <p:anim calcmode="lin" valueType="num">
                                      <p:cBhvr>
                                        <p:cTn id="39" dur="400" fill="hold"/>
                                        <p:tgtEl>
                                          <p:spTgt spid="8"/>
                                        </p:tgtEl>
                                        <p:attrNameLst>
                                          <p:attrName>ppt_x</p:attrName>
                                        </p:attrNameLst>
                                      </p:cBhvr>
                                      <p:tavLst>
                                        <p:tav tm="0">
                                          <p:val>
                                            <p:strVal val="#ppt_x"/>
                                          </p:val>
                                        </p:tav>
                                        <p:tav tm="100000">
                                          <p:val>
                                            <p:strVal val="#ppt_x"/>
                                          </p:val>
                                        </p:tav>
                                      </p:tavLst>
                                    </p:anim>
                                    <p:anim calcmode="lin" valueType="num">
                                      <p:cBhvr>
                                        <p:cTn id="40" dur="400" fill="hold"/>
                                        <p:tgtEl>
                                          <p:spTgt spid="8"/>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3"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
                                        <p:tgtEl>
                                          <p:spTgt spid="10"/>
                                        </p:tgtEl>
                                      </p:cBhvr>
                                    </p:animEffect>
                                    <p:anim calcmode="lin" valueType="num">
                                      <p:cBhvr>
                                        <p:cTn id="48" dur="400" fill="hold"/>
                                        <p:tgtEl>
                                          <p:spTgt spid="10"/>
                                        </p:tgtEl>
                                        <p:attrNameLst>
                                          <p:attrName>ppt_x</p:attrName>
                                        </p:attrNameLst>
                                      </p:cBhvr>
                                      <p:tavLst>
                                        <p:tav tm="0">
                                          <p:val>
                                            <p:strVal val="#ppt_x"/>
                                          </p:val>
                                        </p:tav>
                                        <p:tav tm="100000">
                                          <p:val>
                                            <p:strVal val="#ppt_x"/>
                                          </p:val>
                                        </p:tav>
                                      </p:tavLst>
                                    </p:anim>
                                    <p:anim calcmode="lin" valueType="num">
                                      <p:cBhvr>
                                        <p:cTn id="49" dur="400" fill="hold"/>
                                        <p:tgtEl>
                                          <p:spTgt spid="10"/>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row-2889040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6200" y="1447800"/>
            <a:ext cx="6350000" cy="4762500"/>
          </a:xfrm>
          <a:prstGeom prst="rect">
            <a:avLst/>
          </a:prstGeom>
        </p:spPr>
      </p:pic>
    </p:spTree>
    <p:extLst>
      <p:ext uri="{BB962C8B-B14F-4D97-AF65-F5344CB8AC3E}">
        <p14:creationId xmlns:p14="http://schemas.microsoft.com/office/powerpoint/2010/main" val="29096945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04800" y="1447800"/>
            <a:ext cx="8458200" cy="99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300" kern="1200">
                <a:solidFill>
                  <a:schemeClr val="tx1"/>
                </a:solidFill>
                <a:latin typeface="Berlin Sans FB" pitchFamily="34" charset="0"/>
                <a:ea typeface="+mj-ea"/>
                <a:cs typeface="+mj-cs"/>
              </a:defRPr>
            </a:lvl1pPr>
            <a:lvl2pPr algn="ctr" rtl="0" eaLnBrk="1" fontAlgn="base" hangingPunct="1">
              <a:spcBef>
                <a:spcPct val="0"/>
              </a:spcBef>
              <a:spcAft>
                <a:spcPct val="0"/>
              </a:spcAft>
              <a:defRPr sz="3300">
                <a:solidFill>
                  <a:schemeClr val="tx1"/>
                </a:solidFill>
                <a:latin typeface="Berlin Sans FB" pitchFamily="34" charset="0"/>
              </a:defRPr>
            </a:lvl2pPr>
            <a:lvl3pPr algn="ctr" rtl="0" eaLnBrk="1" fontAlgn="base" hangingPunct="1">
              <a:spcBef>
                <a:spcPct val="0"/>
              </a:spcBef>
              <a:spcAft>
                <a:spcPct val="0"/>
              </a:spcAft>
              <a:defRPr sz="3300">
                <a:solidFill>
                  <a:schemeClr val="tx1"/>
                </a:solidFill>
                <a:latin typeface="Berlin Sans FB" pitchFamily="34" charset="0"/>
              </a:defRPr>
            </a:lvl3pPr>
            <a:lvl4pPr algn="ctr" rtl="0" eaLnBrk="1" fontAlgn="base" hangingPunct="1">
              <a:spcBef>
                <a:spcPct val="0"/>
              </a:spcBef>
              <a:spcAft>
                <a:spcPct val="0"/>
              </a:spcAft>
              <a:defRPr sz="3300">
                <a:solidFill>
                  <a:schemeClr val="tx1"/>
                </a:solidFill>
                <a:latin typeface="Berlin Sans FB" pitchFamily="34" charset="0"/>
              </a:defRPr>
            </a:lvl4pPr>
            <a:lvl5pPr algn="ctr" rtl="0" eaLnBrk="1" fontAlgn="base" hangingPunct="1">
              <a:spcBef>
                <a:spcPct val="0"/>
              </a:spcBef>
              <a:spcAft>
                <a:spcPct val="0"/>
              </a:spcAft>
              <a:defRPr sz="3300">
                <a:solidFill>
                  <a:schemeClr val="tx1"/>
                </a:solidFill>
                <a:latin typeface="Berlin Sans FB" pitchFamily="34" charset="0"/>
              </a:defRPr>
            </a:lvl5pPr>
            <a:lvl6pPr marL="342900" algn="ctr" rtl="0" eaLnBrk="1" fontAlgn="base" hangingPunct="1">
              <a:spcBef>
                <a:spcPct val="0"/>
              </a:spcBef>
              <a:spcAft>
                <a:spcPct val="0"/>
              </a:spcAft>
              <a:defRPr sz="3300">
                <a:solidFill>
                  <a:schemeClr val="tx1"/>
                </a:solidFill>
                <a:latin typeface="Berlin Sans FB" pitchFamily="34" charset="0"/>
              </a:defRPr>
            </a:lvl6pPr>
            <a:lvl7pPr marL="685800" algn="ctr" rtl="0" eaLnBrk="1" fontAlgn="base" hangingPunct="1">
              <a:spcBef>
                <a:spcPct val="0"/>
              </a:spcBef>
              <a:spcAft>
                <a:spcPct val="0"/>
              </a:spcAft>
              <a:defRPr sz="3300">
                <a:solidFill>
                  <a:schemeClr val="tx1"/>
                </a:solidFill>
                <a:latin typeface="Berlin Sans FB" pitchFamily="34" charset="0"/>
              </a:defRPr>
            </a:lvl7pPr>
            <a:lvl8pPr marL="1028700" algn="ctr" rtl="0" eaLnBrk="1" fontAlgn="base" hangingPunct="1">
              <a:spcBef>
                <a:spcPct val="0"/>
              </a:spcBef>
              <a:spcAft>
                <a:spcPct val="0"/>
              </a:spcAft>
              <a:defRPr sz="3300">
                <a:solidFill>
                  <a:schemeClr val="tx1"/>
                </a:solidFill>
                <a:latin typeface="Berlin Sans FB" pitchFamily="34" charset="0"/>
              </a:defRPr>
            </a:lvl8pPr>
            <a:lvl9pPr marL="1371600" algn="ctr" rtl="0" eaLnBrk="1" fontAlgn="base" hangingPunct="1">
              <a:spcBef>
                <a:spcPct val="0"/>
              </a:spcBef>
              <a:spcAft>
                <a:spcPct val="0"/>
              </a:spcAft>
              <a:defRPr sz="3300">
                <a:solidFill>
                  <a:schemeClr val="tx1"/>
                </a:solidFill>
                <a:latin typeface="Berlin Sans FB" pitchFamily="34" charset="0"/>
              </a:defRPr>
            </a:lvl9pPr>
          </a:lstStyle>
          <a:p>
            <a:r>
              <a:rPr lang="en-US" sz="3600" b="1" dirty="0" smtClean="0"/>
              <a:t/>
            </a:r>
            <a:br>
              <a:rPr lang="en-US" sz="3600" b="1" dirty="0" smtClean="0"/>
            </a:br>
            <a:r>
              <a:rPr lang="en-US" sz="3600" b="1" dirty="0" smtClean="0"/>
              <a:t>SMART Goals for TDLP </a:t>
            </a:r>
            <a:br>
              <a:rPr lang="en-US" sz="3600" b="1" dirty="0" smtClean="0"/>
            </a:br>
            <a:r>
              <a:rPr lang="en-US" sz="3200" b="1" dirty="0" smtClean="0"/>
              <a:t>(Technology &amp; Distance Learning Plans)</a:t>
            </a:r>
            <a:r>
              <a:rPr lang="en-US" sz="3200" dirty="0" smtClean="0"/>
              <a:t/>
            </a:r>
            <a:br>
              <a:rPr lang="en-US" sz="3200" dirty="0" smtClean="0"/>
            </a:br>
            <a:endParaRPr lang="en-US" sz="3200" dirty="0"/>
          </a:p>
        </p:txBody>
      </p:sp>
      <p:sp>
        <p:nvSpPr>
          <p:cNvPr id="6" name="Subtitle 5"/>
          <p:cNvSpPr txBox="1">
            <a:spLocks/>
          </p:cNvSpPr>
          <p:nvPr/>
        </p:nvSpPr>
        <p:spPr>
          <a:xfrm>
            <a:off x="914400" y="5410200"/>
            <a:ext cx="7391400" cy="990600"/>
          </a:xfrm>
          <a:prstGeom prst="rect">
            <a:avLst/>
          </a:prstGeom>
        </p:spPr>
        <p:txBody>
          <a:bodyPr/>
          <a:lstStyle>
            <a:lvl1pPr marL="257175" indent="-257175" algn="l" rtl="0" eaLnBrk="1" fontAlgn="base" hangingPunct="1">
              <a:spcBef>
                <a:spcPct val="20000"/>
              </a:spcBef>
              <a:spcAft>
                <a:spcPct val="0"/>
              </a:spcAft>
              <a:buFont typeface="Arial" charset="0"/>
              <a:buChar char="•"/>
              <a:defRPr sz="2400" kern="1200">
                <a:solidFill>
                  <a:schemeClr val="tx1"/>
                </a:solidFill>
                <a:latin typeface="Berlin Sans FB" pitchFamily="34" charset="0"/>
                <a:ea typeface="+mn-ea"/>
                <a:cs typeface="+mn-cs"/>
              </a:defRPr>
            </a:lvl1pPr>
            <a:lvl2pPr marL="557213" indent="-214313" algn="l" rtl="0" eaLnBrk="1" fontAlgn="base" hangingPunct="1">
              <a:spcBef>
                <a:spcPct val="20000"/>
              </a:spcBef>
              <a:spcAft>
                <a:spcPct val="0"/>
              </a:spcAft>
              <a:buFont typeface="Arial" charset="0"/>
              <a:buChar char="–"/>
              <a:defRPr sz="2100" kern="1200">
                <a:solidFill>
                  <a:schemeClr val="tx1"/>
                </a:solidFill>
                <a:latin typeface="Berlin Sans FB" pitchFamily="34" charset="0"/>
                <a:ea typeface="+mn-ea"/>
                <a:cs typeface="+mn-cs"/>
              </a:defRPr>
            </a:lvl2pPr>
            <a:lvl3pPr marL="857250" indent="-171450" algn="l" rtl="0" eaLnBrk="1" fontAlgn="base" hangingPunct="1">
              <a:spcBef>
                <a:spcPct val="20000"/>
              </a:spcBef>
              <a:spcAft>
                <a:spcPct val="0"/>
              </a:spcAft>
              <a:buFont typeface="Arial" charset="0"/>
              <a:buChar char="•"/>
              <a:defRPr kern="1200">
                <a:solidFill>
                  <a:schemeClr val="tx1"/>
                </a:solidFill>
                <a:latin typeface="Berlin Sans FB" pitchFamily="34" charset="0"/>
                <a:ea typeface="+mn-ea"/>
                <a:cs typeface="+mn-cs"/>
              </a:defRPr>
            </a:lvl3pPr>
            <a:lvl4pPr marL="1200150" indent="-171450" algn="l" rtl="0" eaLnBrk="1" fontAlgn="base" hangingPunct="1">
              <a:spcBef>
                <a:spcPct val="20000"/>
              </a:spcBef>
              <a:spcAft>
                <a:spcPct val="0"/>
              </a:spcAft>
              <a:buFont typeface="Arial" charset="0"/>
              <a:buChar char="–"/>
              <a:defRPr sz="1500" kern="1200">
                <a:solidFill>
                  <a:schemeClr val="tx1"/>
                </a:solidFill>
                <a:latin typeface="Berlin Sans FB" pitchFamily="34" charset="0"/>
                <a:ea typeface="+mn-ea"/>
                <a:cs typeface="+mn-cs"/>
              </a:defRPr>
            </a:lvl4pPr>
            <a:lvl5pPr marL="1543050" indent="-171450" algn="l" rtl="0" eaLnBrk="1" fontAlgn="base" hangingPunct="1">
              <a:spcBef>
                <a:spcPct val="20000"/>
              </a:spcBef>
              <a:spcAft>
                <a:spcPct val="0"/>
              </a:spcAft>
              <a:buFont typeface="Arial" charset="0"/>
              <a:buChar char="»"/>
              <a:defRPr sz="1500" kern="1200">
                <a:solidFill>
                  <a:schemeClr val="tx1"/>
                </a:solidFill>
                <a:latin typeface="Berlin Sans FB"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0" indent="0" algn="ctr">
              <a:buNone/>
            </a:pPr>
            <a:r>
              <a:rPr lang="en-US" dirty="0">
                <a:solidFill>
                  <a:prstClr val="black">
                    <a:tint val="75000"/>
                  </a:prstClr>
                </a:solidFill>
              </a:rPr>
              <a:t>Karla Frizler, </a:t>
            </a:r>
            <a:r>
              <a:rPr lang="en-US" dirty="0" smtClean="0">
                <a:solidFill>
                  <a:prstClr val="black">
                    <a:tint val="75000"/>
                  </a:prstClr>
                </a:solidFill>
              </a:rPr>
              <a:t>Subject Matter Expert for OTAN</a:t>
            </a:r>
            <a:endParaRPr lang="en-US" dirty="0">
              <a:solidFill>
                <a:prstClr val="black">
                  <a:tint val="75000"/>
                </a:prstClr>
              </a:solidFill>
            </a:endParaRPr>
          </a:p>
          <a:p>
            <a:pPr marL="0" lvl="0" indent="0" algn="ctr">
              <a:buNone/>
            </a:pPr>
            <a:r>
              <a:rPr lang="en-US" dirty="0" smtClean="0">
                <a:solidFill>
                  <a:prstClr val="black">
                    <a:tint val="75000"/>
                  </a:prstClr>
                </a:solidFill>
              </a:rPr>
              <a:t>Webinars:  November 30, 2018 &amp; January 8, 2019</a:t>
            </a:r>
            <a:endParaRPr lang="en-US" dirty="0">
              <a:solidFill>
                <a:prstClr val="black">
                  <a:tint val="75000"/>
                </a:prstClr>
              </a:solidFill>
            </a:endParaRPr>
          </a:p>
          <a:p>
            <a:pPr marL="0" indent="0" algn="ctr">
              <a:buNone/>
            </a:pPr>
            <a:endParaRPr lang="en-US" dirty="0"/>
          </a:p>
        </p:txBody>
      </p:sp>
      <p:pic>
        <p:nvPicPr>
          <p:cNvPr id="2" name="Picture 1" descr="arrow-2889040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2895600"/>
            <a:ext cx="2971800" cy="2228850"/>
          </a:xfrm>
          <a:prstGeom prst="rect">
            <a:avLst/>
          </a:prstGeom>
        </p:spPr>
      </p:pic>
    </p:spTree>
    <p:extLst>
      <p:ext uri="{BB962C8B-B14F-4D97-AF65-F5344CB8AC3E}">
        <p14:creationId xmlns:p14="http://schemas.microsoft.com/office/powerpoint/2010/main" val="12573437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Summary: SMART Goals for TDLP</a:t>
            </a:r>
            <a:endParaRPr lang="en-US" dirty="0"/>
          </a:p>
        </p:txBody>
      </p:sp>
      <p:sp>
        <p:nvSpPr>
          <p:cNvPr id="3" name="Content Placeholder 2"/>
          <p:cNvSpPr>
            <a:spLocks noGrp="1"/>
          </p:cNvSpPr>
          <p:nvPr>
            <p:ph idx="1"/>
          </p:nvPr>
        </p:nvSpPr>
        <p:spPr>
          <a:xfrm>
            <a:off x="457200" y="2057400"/>
            <a:ext cx="8382000" cy="3916363"/>
          </a:xfrm>
        </p:spPr>
        <p:txBody>
          <a:bodyPr/>
          <a:lstStyle/>
          <a:p>
            <a:r>
              <a:rPr lang="en-US" dirty="0" smtClean="0"/>
              <a:t>“SMART” in the TDLP context stands for:  </a:t>
            </a:r>
            <a:r>
              <a:rPr lang="en-US" b="1" u="sng" dirty="0" smtClean="0"/>
              <a:t>S</a:t>
            </a:r>
            <a:r>
              <a:rPr lang="en-US" dirty="0" smtClean="0"/>
              <a:t>pecific, </a:t>
            </a:r>
            <a:r>
              <a:rPr lang="en-US" b="1" u="sng" dirty="0" smtClean="0"/>
              <a:t>M</a:t>
            </a:r>
            <a:r>
              <a:rPr lang="en-US" dirty="0" smtClean="0"/>
              <a:t>easurable, </a:t>
            </a:r>
            <a:r>
              <a:rPr lang="en-US" b="1" u="sng" dirty="0" smtClean="0"/>
              <a:t>A</a:t>
            </a:r>
            <a:r>
              <a:rPr lang="en-US" dirty="0" smtClean="0"/>
              <a:t>chievable, </a:t>
            </a:r>
            <a:r>
              <a:rPr lang="en-US" b="1" u="sng" dirty="0" smtClean="0"/>
              <a:t>R</a:t>
            </a:r>
            <a:r>
              <a:rPr lang="en-US" dirty="0" smtClean="0"/>
              <a:t>elevant, and </a:t>
            </a:r>
            <a:r>
              <a:rPr lang="en-US" b="1" u="sng" dirty="0" smtClean="0"/>
              <a:t>T</a:t>
            </a:r>
            <a:r>
              <a:rPr lang="en-US" dirty="0" smtClean="0"/>
              <a:t>imeframe</a:t>
            </a:r>
            <a:br>
              <a:rPr lang="en-US" dirty="0" smtClean="0"/>
            </a:br>
            <a:endParaRPr lang="en-US" dirty="0" smtClean="0"/>
          </a:p>
          <a:p>
            <a:r>
              <a:rPr lang="en-US" dirty="0" smtClean="0"/>
              <a:t>Each goal should focus on learner outcomes and align with ISTE Standards for Students</a:t>
            </a:r>
            <a:r>
              <a:rPr lang="en-US" dirty="0"/>
              <a:t> </a:t>
            </a:r>
            <a:r>
              <a:rPr lang="mr-IN" dirty="0" smtClean="0"/>
              <a:t>–</a:t>
            </a:r>
            <a:r>
              <a:rPr lang="en-US" dirty="0" smtClean="0"/>
              <a:t> what will students </a:t>
            </a:r>
            <a:r>
              <a:rPr lang="en-US" b="1" i="1" dirty="0" smtClean="0"/>
              <a:t>do</a:t>
            </a:r>
            <a:r>
              <a:rPr lang="en-US" dirty="0" smtClean="0"/>
              <a:t>?</a:t>
            </a:r>
            <a:br>
              <a:rPr lang="en-US" dirty="0" smtClean="0"/>
            </a:br>
            <a:endParaRPr lang="en-US" dirty="0" smtClean="0"/>
          </a:p>
          <a:p>
            <a:r>
              <a:rPr lang="en-US" dirty="0" smtClean="0"/>
              <a:t>Refer to Implementation Guide as ongoing reference tool</a:t>
            </a:r>
          </a:p>
          <a:p>
            <a:pPr lvl="1"/>
            <a:r>
              <a:rPr lang="en-US" dirty="0" smtClean="0"/>
              <a:t>new requirement to download and read</a:t>
            </a:r>
            <a:r>
              <a:rPr lang="en-US" dirty="0"/>
              <a:t/>
            </a:r>
            <a:br>
              <a:rPr lang="en-US" dirty="0"/>
            </a:br>
            <a:endParaRPr lang="en-US" dirty="0"/>
          </a:p>
          <a:p>
            <a:r>
              <a:rPr lang="en-US" dirty="0" smtClean="0"/>
              <a:t>Remember:  OTAN folks can help!</a:t>
            </a:r>
            <a:r>
              <a:rPr lang="en-US" dirty="0"/>
              <a:t> </a:t>
            </a:r>
            <a:r>
              <a:rPr lang="en-US" dirty="0" smtClean="0"/>
              <a:t> </a:t>
            </a:r>
          </a:p>
          <a:p>
            <a:endParaRPr lang="en-US" dirty="0" smtClean="0"/>
          </a:p>
        </p:txBody>
      </p:sp>
    </p:spTree>
    <p:extLst>
      <p:ext uri="{BB962C8B-B14F-4D97-AF65-F5344CB8AC3E}">
        <p14:creationId xmlns:p14="http://schemas.microsoft.com/office/powerpoint/2010/main" val="1042525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52400" y="990600"/>
            <a:ext cx="8839200" cy="1143000"/>
          </a:xfrm>
        </p:spPr>
        <p:txBody>
          <a:bodyPr/>
          <a:lstStyle/>
          <a:p>
            <a:r>
              <a:rPr lang="en-US" dirty="0" smtClean="0">
                <a:latin typeface="Berlin Sans FB" charset="0"/>
              </a:rPr>
              <a:t>Questions?  Comments?  Need more??</a:t>
            </a:r>
            <a:endParaRPr lang="en-US" dirty="0">
              <a:latin typeface="Berlin Sans FB" charset="0"/>
            </a:endParaRPr>
          </a:p>
        </p:txBody>
      </p:sp>
      <p:sp>
        <p:nvSpPr>
          <p:cNvPr id="71682" name="Content Placeholder 2"/>
          <p:cNvSpPr>
            <a:spLocks noGrp="1"/>
          </p:cNvSpPr>
          <p:nvPr>
            <p:ph idx="1"/>
          </p:nvPr>
        </p:nvSpPr>
        <p:spPr>
          <a:xfrm>
            <a:off x="3048000" y="2209800"/>
            <a:ext cx="5943600" cy="4114800"/>
          </a:xfrm>
        </p:spPr>
        <p:txBody>
          <a:bodyPr/>
          <a:lstStyle/>
          <a:p>
            <a:pPr marL="0" indent="0">
              <a:buFont typeface="Arial" charset="0"/>
              <a:buNone/>
            </a:pPr>
            <a:r>
              <a:rPr lang="en-US" dirty="0" smtClean="0">
                <a:latin typeface="Berlin Sans FB" charset="0"/>
              </a:rPr>
              <a:t>Karla Frizler, OTAN Subject Matter Expert</a:t>
            </a:r>
          </a:p>
          <a:p>
            <a:pPr marL="0" indent="0">
              <a:buFont typeface="Arial" charset="0"/>
              <a:buNone/>
            </a:pPr>
            <a:r>
              <a:rPr lang="en-US" b="1" dirty="0" err="1" smtClean="0">
                <a:latin typeface="Berlin Sans FB" charset="0"/>
              </a:rPr>
              <a:t>frizteach.weebly.com</a:t>
            </a:r>
            <a:r>
              <a:rPr lang="en-US" b="1" dirty="0" smtClean="0">
                <a:latin typeface="Berlin Sans FB" charset="0"/>
              </a:rPr>
              <a:t>, </a:t>
            </a:r>
            <a:r>
              <a:rPr lang="en-US" b="1" dirty="0" err="1" smtClean="0">
                <a:latin typeface="Berlin Sans FB" charset="0"/>
              </a:rPr>
              <a:t>kfriz@me.com</a:t>
            </a:r>
            <a:endParaRPr lang="en-US" b="1" dirty="0" smtClean="0">
              <a:latin typeface="Berlin Sans FB" charset="0"/>
            </a:endParaRPr>
          </a:p>
          <a:p>
            <a:pPr marL="0" indent="0">
              <a:buFont typeface="Arial" charset="0"/>
              <a:buNone/>
            </a:pPr>
            <a:endParaRPr lang="en-US" dirty="0" smtClean="0">
              <a:latin typeface="Berlin Sans FB" charset="0"/>
            </a:endParaRPr>
          </a:p>
          <a:p>
            <a:pPr marL="0" indent="0">
              <a:buFont typeface="Arial" charset="0"/>
              <a:buNone/>
            </a:pPr>
            <a:r>
              <a:rPr lang="en-US" dirty="0" smtClean="0">
                <a:latin typeface="Berlin Sans FB" charset="0"/>
              </a:rPr>
              <a:t>Repeat webinar:  Tues, Jan 8, 1-2pm</a:t>
            </a:r>
            <a:br>
              <a:rPr lang="en-US" dirty="0" smtClean="0">
                <a:latin typeface="Berlin Sans FB" charset="0"/>
              </a:rPr>
            </a:br>
            <a:r>
              <a:rPr lang="en-US" dirty="0" smtClean="0">
                <a:latin typeface="Berlin Sans FB" charset="0"/>
              </a:rPr>
              <a:t/>
            </a:r>
            <a:br>
              <a:rPr lang="en-US" dirty="0" smtClean="0">
                <a:latin typeface="Berlin Sans FB" charset="0"/>
              </a:rPr>
            </a:br>
            <a:r>
              <a:rPr lang="en-US" dirty="0" smtClean="0">
                <a:latin typeface="Berlin Sans FB" charset="0"/>
              </a:rPr>
              <a:t>SMART Goals for TDLP 5-minute Video Screencast </a:t>
            </a:r>
            <a:r>
              <a:rPr lang="en-US" i="1" dirty="0" smtClean="0">
                <a:latin typeface="Berlin Sans FB" charset="0"/>
              </a:rPr>
              <a:t>(available soon!)</a:t>
            </a:r>
            <a:r>
              <a:rPr lang="en-US" dirty="0" smtClean="0">
                <a:latin typeface="Berlin Sans FB" charset="0"/>
              </a:rPr>
              <a:t/>
            </a:r>
            <a:br>
              <a:rPr lang="en-US" dirty="0" smtClean="0">
                <a:latin typeface="Berlin Sans FB" charset="0"/>
              </a:rPr>
            </a:br>
            <a:endParaRPr lang="en-US" dirty="0" smtClean="0">
              <a:latin typeface="Berlin Sans FB" charset="0"/>
            </a:endParaRPr>
          </a:p>
          <a:p>
            <a:pPr marL="0" indent="0">
              <a:buFont typeface="Arial" charset="0"/>
              <a:buNone/>
            </a:pPr>
            <a:r>
              <a:rPr lang="en-US" i="1" dirty="0" smtClean="0">
                <a:latin typeface="Berlin Sans FB" charset="0"/>
                <a:hlinkClick r:id="rId3"/>
              </a:rPr>
              <a:t>support@otan.us</a:t>
            </a:r>
            <a:r>
              <a:rPr lang="en-US" i="1" dirty="0" smtClean="0">
                <a:latin typeface="Berlin Sans FB" charset="0"/>
              </a:rPr>
              <a:t> for F2F training for your WIOA-funded agency</a:t>
            </a:r>
            <a:endParaRPr lang="en-US" sz="2400" i="1" dirty="0">
              <a:latin typeface="Berlin Sans FB" charset="0"/>
            </a:endParaRPr>
          </a:p>
        </p:txBody>
      </p:sp>
      <p:pic>
        <p:nvPicPr>
          <p:cNvPr id="71683" name="Picture 1" descr="14910311_1757729011158733_2891035026482825516_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895600"/>
            <a:ext cx="2215645" cy="2210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5404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99" y="2057400"/>
            <a:ext cx="8229600" cy="1066800"/>
          </a:xfrm>
        </p:spPr>
        <p:txBody>
          <a:bodyPr/>
          <a:lstStyle/>
          <a:p>
            <a:r>
              <a:rPr lang="en-US" dirty="0" smtClean="0"/>
              <a:t>Thank you!</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20194" y="4904558"/>
            <a:ext cx="1227411" cy="429442"/>
          </a:xfrm>
          <a:prstGeom prst="rect">
            <a:avLst/>
          </a:prstGeom>
        </p:spPr>
      </p:pic>
      <p:sp>
        <p:nvSpPr>
          <p:cNvPr id="4" name="Footer Placeholder 3"/>
          <p:cNvSpPr>
            <a:spLocks noGrp="1"/>
          </p:cNvSpPr>
          <p:nvPr>
            <p:ph type="ftr" sz="quarter" idx="11"/>
          </p:nvPr>
        </p:nvSpPr>
        <p:spPr>
          <a:xfrm>
            <a:off x="228599" y="5334000"/>
            <a:ext cx="8610600" cy="1295400"/>
          </a:xfrm>
        </p:spPr>
        <p:txBody>
          <a:bodyPr/>
          <a:lstStyle/>
          <a:p>
            <a:endParaRPr lang="en-US" dirty="0" smtClean="0"/>
          </a:p>
          <a:p>
            <a:endParaRPr lang="en-US" dirty="0"/>
          </a:p>
          <a:p>
            <a:r>
              <a:rPr lang="en-US" dirty="0" smtClean="0"/>
              <a:t>This work is licensed under the Creative Commons Attribution 4.0 International License. To view a copy of this license, visit </a:t>
            </a:r>
            <a:r>
              <a:rPr lang="en-US" dirty="0" smtClean="0">
                <a:hlinkClick r:id="rId4"/>
              </a:rPr>
              <a:t>http://creativecommons.org/licenses/by/4.0/</a:t>
            </a:r>
            <a:r>
              <a:rPr lang="en-US" dirty="0" smtClean="0"/>
              <a:t>.</a:t>
            </a:r>
          </a:p>
          <a:p>
            <a:endParaRPr lang="en-US" dirty="0" smtClean="0"/>
          </a:p>
          <a:p>
            <a:r>
              <a:rPr lang="en-US" dirty="0"/>
              <a:t>OTAN activities are funded by contract CN150138 from the Adult Education Office, in the Coordinated Student Support and Adult Education Division, California Department of Education, with funds provided through Federal P.L., 105-220, Section 223. However, OTAN content does not necessarily reflect the position of that department or the U.S. Department of Education.</a:t>
            </a:r>
          </a:p>
          <a:p>
            <a:endParaRPr lang="en-US" dirty="0" smtClean="0"/>
          </a:p>
          <a:p>
            <a:endParaRPr lang="en-US" dirty="0"/>
          </a:p>
        </p:txBody>
      </p:sp>
    </p:spTree>
    <p:extLst>
      <p:ext uri="{BB962C8B-B14F-4D97-AF65-F5344CB8AC3E}">
        <p14:creationId xmlns:p14="http://schemas.microsoft.com/office/powerpoint/2010/main" val="8240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r>
              <a:rPr lang="en-US" dirty="0" smtClean="0"/>
              <a:t>AGENDA</a:t>
            </a:r>
            <a:endParaRPr lang="en-US" dirty="0"/>
          </a:p>
        </p:txBody>
      </p:sp>
      <p:sp>
        <p:nvSpPr>
          <p:cNvPr id="3" name="Content Placeholder 2"/>
          <p:cNvSpPr>
            <a:spLocks noGrp="1"/>
          </p:cNvSpPr>
          <p:nvPr>
            <p:ph idx="1"/>
          </p:nvPr>
        </p:nvSpPr>
        <p:spPr>
          <a:xfrm>
            <a:off x="457200" y="2057400"/>
            <a:ext cx="8382000" cy="3962400"/>
          </a:xfrm>
        </p:spPr>
        <p:txBody>
          <a:bodyPr/>
          <a:lstStyle/>
          <a:p>
            <a:pPr marL="0" indent="0">
              <a:buNone/>
            </a:pPr>
            <a:r>
              <a:rPr lang="en-US" dirty="0" smtClean="0"/>
              <a:t>Overview:  This OTAN webinar gives an overview of using the SMART framework to set, track, and evaluate goals for WIOA-funded agencies’ Technology &amp; Distance Learning Plans (TDLP).  </a:t>
            </a:r>
          </a:p>
          <a:p>
            <a:pPr marL="0" indent="0">
              <a:buNone/>
            </a:pPr>
            <a:endParaRPr lang="en-US" dirty="0" smtClean="0"/>
          </a:p>
          <a:p>
            <a:pPr marL="0" indent="0">
              <a:buNone/>
            </a:pPr>
            <a:r>
              <a:rPr lang="en-US" dirty="0" smtClean="0"/>
              <a:t>Topics include:</a:t>
            </a:r>
          </a:p>
          <a:p>
            <a:pPr lvl="0">
              <a:buFont typeface="Wingdings" charset="2"/>
              <a:buChar char="ü"/>
            </a:pPr>
            <a:r>
              <a:rPr lang="en-US" sz="2000" dirty="0" smtClean="0"/>
              <a:t>Introduction to </a:t>
            </a:r>
            <a:r>
              <a:rPr lang="en-US" sz="2000" dirty="0"/>
              <a:t>the SMART goal-setting </a:t>
            </a:r>
            <a:r>
              <a:rPr lang="en-US" sz="2000" dirty="0" smtClean="0"/>
              <a:t>framework</a:t>
            </a:r>
          </a:p>
          <a:p>
            <a:pPr lvl="0">
              <a:buFont typeface="Wingdings" charset="2"/>
              <a:buChar char="ü"/>
            </a:pPr>
            <a:r>
              <a:rPr lang="en-US" sz="2000" dirty="0" smtClean="0"/>
              <a:t>Becoming familiar with the TDLP Implementation Guide</a:t>
            </a:r>
            <a:endParaRPr lang="en-US" sz="2000" dirty="0"/>
          </a:p>
          <a:p>
            <a:pPr lvl="0">
              <a:buFont typeface="Wingdings" charset="2"/>
              <a:buChar char="ü"/>
            </a:pPr>
            <a:r>
              <a:rPr lang="en-US" sz="2000" dirty="0"/>
              <a:t>Evaluating sample </a:t>
            </a:r>
            <a:r>
              <a:rPr lang="en-US" sz="2000" dirty="0" smtClean="0"/>
              <a:t>goals</a:t>
            </a:r>
          </a:p>
          <a:p>
            <a:pPr lvl="0">
              <a:buFont typeface="Wingdings" charset="2"/>
              <a:buChar char="ü"/>
            </a:pPr>
            <a:r>
              <a:rPr lang="en-US" sz="2000" dirty="0" smtClean="0"/>
              <a:t>Learning about valuable resources</a:t>
            </a:r>
          </a:p>
        </p:txBody>
      </p:sp>
    </p:spTree>
    <p:extLst>
      <p:ext uri="{BB962C8B-B14F-4D97-AF65-F5344CB8AC3E}">
        <p14:creationId xmlns:p14="http://schemas.microsoft.com/office/powerpoint/2010/main" val="11587883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row-2889040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6200" y="1447800"/>
            <a:ext cx="6350000" cy="4762500"/>
          </a:xfrm>
          <a:prstGeom prst="rect">
            <a:avLst/>
          </a:prstGeom>
        </p:spPr>
      </p:pic>
    </p:spTree>
    <p:extLst>
      <p:ext uri="{BB962C8B-B14F-4D97-AF65-F5344CB8AC3E}">
        <p14:creationId xmlns:p14="http://schemas.microsoft.com/office/powerpoint/2010/main" val="30251655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smtClean="0"/>
              <a:t>SMART Goal Framework - Original</a:t>
            </a:r>
            <a:endParaRPr lang="en-US" dirty="0"/>
          </a:p>
        </p:txBody>
      </p:sp>
      <p:sp>
        <p:nvSpPr>
          <p:cNvPr id="3" name="Content Placeholder 2"/>
          <p:cNvSpPr>
            <a:spLocks noGrp="1"/>
          </p:cNvSpPr>
          <p:nvPr>
            <p:ph idx="1"/>
          </p:nvPr>
        </p:nvSpPr>
        <p:spPr>
          <a:xfrm>
            <a:off x="457200" y="2133600"/>
            <a:ext cx="7924800" cy="2590800"/>
          </a:xfrm>
        </p:spPr>
        <p:txBody>
          <a:bodyPr/>
          <a:lstStyle/>
          <a:p>
            <a:pPr lvl="1"/>
            <a:r>
              <a:rPr lang="en-US" b="1" u="sng" dirty="0" smtClean="0"/>
              <a:t>S</a:t>
            </a:r>
            <a:r>
              <a:rPr lang="en-US" dirty="0" smtClean="0"/>
              <a:t>pecific:  </a:t>
            </a:r>
            <a:r>
              <a:rPr lang="en-US" i="1" dirty="0" smtClean="0"/>
              <a:t>target a specific area for improvement</a:t>
            </a:r>
          </a:p>
          <a:p>
            <a:pPr lvl="1"/>
            <a:r>
              <a:rPr lang="en-US" b="1" u="sng" dirty="0" smtClean="0"/>
              <a:t>M</a:t>
            </a:r>
            <a:r>
              <a:rPr lang="en-US" dirty="0" smtClean="0"/>
              <a:t>easurable:  </a:t>
            </a:r>
            <a:r>
              <a:rPr lang="en-US" i="1" dirty="0" smtClean="0"/>
              <a:t>quantify or at least suggest an indicator of progress</a:t>
            </a:r>
          </a:p>
          <a:p>
            <a:pPr lvl="1"/>
            <a:r>
              <a:rPr lang="en-US" b="1" u="sng" dirty="0" smtClean="0"/>
              <a:t>A</a:t>
            </a:r>
            <a:r>
              <a:rPr lang="en-US" dirty="0" smtClean="0"/>
              <a:t>ssignable:  </a:t>
            </a:r>
            <a:r>
              <a:rPr lang="en-US" i="1" dirty="0" smtClean="0"/>
              <a:t>specify who will do it</a:t>
            </a:r>
          </a:p>
          <a:p>
            <a:pPr lvl="1"/>
            <a:r>
              <a:rPr lang="en-US" b="1" u="sng" dirty="0" smtClean="0"/>
              <a:t>R</a:t>
            </a:r>
            <a:r>
              <a:rPr lang="en-US" dirty="0" smtClean="0"/>
              <a:t>ealistic:  </a:t>
            </a:r>
            <a:r>
              <a:rPr lang="en-US" i="1" dirty="0" smtClean="0"/>
              <a:t>state what results can realistically be achieved, given available resources</a:t>
            </a:r>
          </a:p>
          <a:p>
            <a:pPr lvl="1"/>
            <a:r>
              <a:rPr lang="en-US" b="1" u="sng" dirty="0" smtClean="0"/>
              <a:t>T</a:t>
            </a:r>
            <a:r>
              <a:rPr lang="en-US" dirty="0" smtClean="0"/>
              <a:t>ime-related:  </a:t>
            </a:r>
            <a:r>
              <a:rPr lang="en-US" i="1" dirty="0" smtClean="0"/>
              <a:t>specify when the result(s) can be achieved</a:t>
            </a:r>
          </a:p>
          <a:p>
            <a:endParaRPr lang="en-US" dirty="0" smtClean="0"/>
          </a:p>
          <a:p>
            <a:pPr marL="300038" lvl="1" indent="0">
              <a:buNone/>
            </a:pPr>
            <a:r>
              <a:rPr lang="en-US" sz="1500" dirty="0" smtClean="0"/>
              <a:t>George T. Doran, “There’s a S.M.A.R.T. Way to Write Management’s Goals and Objectives,” </a:t>
            </a:r>
            <a:r>
              <a:rPr lang="en-US" sz="1500" i="1" dirty="0"/>
              <a:t>Management Review</a:t>
            </a:r>
            <a:r>
              <a:rPr lang="en-US" sz="1500" dirty="0"/>
              <a:t>, November </a:t>
            </a:r>
            <a:r>
              <a:rPr lang="en-US" sz="1500" dirty="0" smtClean="0"/>
              <a:t>1981.</a:t>
            </a:r>
            <a:endParaRPr lang="en-US" sz="1500" dirty="0"/>
          </a:p>
        </p:txBody>
      </p:sp>
    </p:spTree>
    <p:extLst>
      <p:ext uri="{BB962C8B-B14F-4D97-AF65-F5344CB8AC3E}">
        <p14:creationId xmlns:p14="http://schemas.microsoft.com/office/powerpoint/2010/main" val="3343861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smtClean="0"/>
              <a:t>SMART Goal Framework - TDLP</a:t>
            </a:r>
            <a:endParaRPr lang="en-US" dirty="0"/>
          </a:p>
        </p:txBody>
      </p:sp>
      <p:sp>
        <p:nvSpPr>
          <p:cNvPr id="3" name="Content Placeholder 2"/>
          <p:cNvSpPr>
            <a:spLocks noGrp="1"/>
          </p:cNvSpPr>
          <p:nvPr>
            <p:ph idx="1"/>
          </p:nvPr>
        </p:nvSpPr>
        <p:spPr>
          <a:xfrm>
            <a:off x="457200" y="2133600"/>
            <a:ext cx="5257800" cy="3886200"/>
          </a:xfrm>
        </p:spPr>
        <p:txBody>
          <a:bodyPr/>
          <a:lstStyle/>
          <a:p>
            <a:r>
              <a:rPr lang="en-US" dirty="0" smtClean="0"/>
              <a:t>TDLP Implementation Guide - p. 5:</a:t>
            </a:r>
          </a:p>
          <a:p>
            <a:pPr lvl="1"/>
            <a:r>
              <a:rPr lang="en-US" b="1" u="sng" dirty="0" smtClean="0"/>
              <a:t>S</a:t>
            </a:r>
            <a:r>
              <a:rPr lang="en-US" dirty="0" smtClean="0"/>
              <a:t>pecific</a:t>
            </a:r>
          </a:p>
          <a:p>
            <a:pPr lvl="1"/>
            <a:r>
              <a:rPr lang="en-US" b="1" u="sng" dirty="0" smtClean="0"/>
              <a:t>M</a:t>
            </a:r>
            <a:r>
              <a:rPr lang="en-US" dirty="0" smtClean="0"/>
              <a:t>easurable</a:t>
            </a:r>
          </a:p>
          <a:p>
            <a:pPr lvl="1"/>
            <a:r>
              <a:rPr lang="en-US" b="1" u="sng" dirty="0" smtClean="0"/>
              <a:t>A</a:t>
            </a:r>
            <a:r>
              <a:rPr lang="en-US" dirty="0" smtClean="0"/>
              <a:t>chievable</a:t>
            </a:r>
          </a:p>
          <a:p>
            <a:pPr lvl="1"/>
            <a:r>
              <a:rPr lang="en-US" b="1" u="sng" dirty="0" smtClean="0"/>
              <a:t>R</a:t>
            </a:r>
            <a:r>
              <a:rPr lang="en-US" dirty="0" smtClean="0"/>
              <a:t>elevant (to learners’ needs)</a:t>
            </a:r>
          </a:p>
          <a:p>
            <a:pPr lvl="1"/>
            <a:r>
              <a:rPr lang="en-US" dirty="0" smtClean="0"/>
              <a:t>(Within a defined) </a:t>
            </a:r>
            <a:r>
              <a:rPr lang="en-US" b="1" u="sng" dirty="0" smtClean="0"/>
              <a:t>T</a:t>
            </a:r>
            <a:r>
              <a:rPr lang="en-US" dirty="0" smtClean="0"/>
              <a:t>imeframe</a:t>
            </a:r>
          </a:p>
          <a:p>
            <a:pPr lvl="1"/>
            <a:endParaRPr lang="en-US" dirty="0"/>
          </a:p>
          <a:p>
            <a:pPr lvl="1"/>
            <a:r>
              <a:rPr lang="en-US" dirty="0" smtClean="0"/>
              <a:t>“</a:t>
            </a:r>
            <a:r>
              <a:rPr lang="en-US" b="1" u="sng" dirty="0" smtClean="0"/>
              <a:t>E</a:t>
            </a:r>
            <a:r>
              <a:rPr lang="en-US" dirty="0" smtClean="0"/>
              <a:t> </a:t>
            </a:r>
            <a:r>
              <a:rPr lang="en-US" b="1" u="sng" dirty="0" smtClean="0"/>
              <a:t>R</a:t>
            </a:r>
            <a:r>
              <a:rPr lang="en-US" dirty="0" smtClean="0"/>
              <a:t>”</a:t>
            </a:r>
          </a:p>
          <a:p>
            <a:pPr lvl="2"/>
            <a:r>
              <a:rPr lang="en-US" i="1" dirty="0" smtClean="0"/>
              <a:t>Evaluation</a:t>
            </a:r>
          </a:p>
          <a:p>
            <a:pPr lvl="2"/>
            <a:r>
              <a:rPr lang="en-US" i="1" dirty="0" smtClean="0"/>
              <a:t>Review</a:t>
            </a:r>
          </a:p>
          <a:p>
            <a:endParaRPr lang="en-US" dirty="0" smtClean="0"/>
          </a:p>
          <a:p>
            <a:endParaRPr lang="en-US" dirty="0"/>
          </a:p>
        </p:txBody>
      </p:sp>
    </p:spTree>
    <p:extLst>
      <p:ext uri="{BB962C8B-B14F-4D97-AF65-F5344CB8AC3E}">
        <p14:creationId xmlns:p14="http://schemas.microsoft.com/office/powerpoint/2010/main" val="1810719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66800"/>
          </a:xfrm>
        </p:spPr>
        <p:txBody>
          <a:bodyPr/>
          <a:lstStyle/>
          <a:p>
            <a:r>
              <a:rPr lang="en-US" dirty="0" smtClean="0"/>
              <a:t>Why Use SMART Goals?</a:t>
            </a:r>
            <a:endParaRPr lang="en-US" dirty="0"/>
          </a:p>
        </p:txBody>
      </p:sp>
      <p:sp>
        <p:nvSpPr>
          <p:cNvPr id="3" name="Content Placeholder 2"/>
          <p:cNvSpPr txBox="1">
            <a:spLocks/>
          </p:cNvSpPr>
          <p:nvPr/>
        </p:nvSpPr>
        <p:spPr>
          <a:xfrm>
            <a:off x="457200" y="2286000"/>
            <a:ext cx="8382000" cy="3657600"/>
          </a:xfrm>
          <a:prstGeom prst="rect">
            <a:avLst/>
          </a:prstGeom>
        </p:spPr>
        <p:txBody>
          <a:bodyPr/>
          <a:lstStyle>
            <a:lvl1pPr marL="257175" indent="-257175" algn="l" rtl="0" eaLnBrk="1" fontAlgn="base" hangingPunct="1">
              <a:spcBef>
                <a:spcPct val="20000"/>
              </a:spcBef>
              <a:spcAft>
                <a:spcPct val="0"/>
              </a:spcAft>
              <a:buFont typeface="Arial" charset="0"/>
              <a:buChar char="•"/>
              <a:defRPr sz="2400" kern="1200">
                <a:solidFill>
                  <a:schemeClr val="tx1"/>
                </a:solidFill>
                <a:latin typeface="Berlin Sans FB" pitchFamily="34" charset="0"/>
                <a:ea typeface="+mn-ea"/>
                <a:cs typeface="+mn-cs"/>
              </a:defRPr>
            </a:lvl1pPr>
            <a:lvl2pPr marL="557213" indent="-214313" algn="l" rtl="0" eaLnBrk="1" fontAlgn="base" hangingPunct="1">
              <a:spcBef>
                <a:spcPct val="20000"/>
              </a:spcBef>
              <a:spcAft>
                <a:spcPct val="0"/>
              </a:spcAft>
              <a:buFont typeface="Arial" charset="0"/>
              <a:buChar char="–"/>
              <a:defRPr sz="2100" kern="1200">
                <a:solidFill>
                  <a:schemeClr val="tx1"/>
                </a:solidFill>
                <a:latin typeface="Berlin Sans FB" pitchFamily="34" charset="0"/>
                <a:ea typeface="+mn-ea"/>
                <a:cs typeface="+mn-cs"/>
              </a:defRPr>
            </a:lvl2pPr>
            <a:lvl3pPr marL="857250" indent="-171450" algn="l" rtl="0" eaLnBrk="1" fontAlgn="base" hangingPunct="1">
              <a:spcBef>
                <a:spcPct val="20000"/>
              </a:spcBef>
              <a:spcAft>
                <a:spcPct val="0"/>
              </a:spcAft>
              <a:buFont typeface="Arial" charset="0"/>
              <a:buChar char="•"/>
              <a:defRPr kern="1200">
                <a:solidFill>
                  <a:schemeClr val="tx1"/>
                </a:solidFill>
                <a:latin typeface="Berlin Sans FB" pitchFamily="34" charset="0"/>
                <a:ea typeface="+mn-ea"/>
                <a:cs typeface="+mn-cs"/>
              </a:defRPr>
            </a:lvl3pPr>
            <a:lvl4pPr marL="1200150" indent="-171450" algn="l" rtl="0" eaLnBrk="1" fontAlgn="base" hangingPunct="1">
              <a:spcBef>
                <a:spcPct val="20000"/>
              </a:spcBef>
              <a:spcAft>
                <a:spcPct val="0"/>
              </a:spcAft>
              <a:buFont typeface="Arial" charset="0"/>
              <a:buChar char="–"/>
              <a:defRPr sz="1500" kern="1200">
                <a:solidFill>
                  <a:schemeClr val="tx1"/>
                </a:solidFill>
                <a:latin typeface="Berlin Sans FB" pitchFamily="34" charset="0"/>
                <a:ea typeface="+mn-ea"/>
                <a:cs typeface="+mn-cs"/>
              </a:defRPr>
            </a:lvl4pPr>
            <a:lvl5pPr marL="1543050" indent="-171450" algn="l" rtl="0" eaLnBrk="1" fontAlgn="base" hangingPunct="1">
              <a:spcBef>
                <a:spcPct val="20000"/>
              </a:spcBef>
              <a:spcAft>
                <a:spcPct val="0"/>
              </a:spcAft>
              <a:buFont typeface="Arial" charset="0"/>
              <a:buChar char="»"/>
              <a:defRPr sz="1500" kern="1200">
                <a:solidFill>
                  <a:schemeClr val="tx1"/>
                </a:solidFill>
                <a:latin typeface="Berlin Sans FB"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r>
              <a:rPr lang="en-US" dirty="0" smtClean="0"/>
              <a:t>Catch inconsistencies, or unrealistic goals</a:t>
            </a:r>
          </a:p>
          <a:p>
            <a:pPr lvl="0"/>
            <a:r>
              <a:rPr lang="en-US" dirty="0" smtClean="0"/>
              <a:t>Focus on priorities</a:t>
            </a:r>
          </a:p>
          <a:p>
            <a:pPr lvl="0"/>
            <a:r>
              <a:rPr lang="en-US" dirty="0" smtClean="0"/>
              <a:t>Efficient tracking and reporting of results</a:t>
            </a:r>
          </a:p>
          <a:p>
            <a:pPr lvl="0"/>
            <a:r>
              <a:rPr lang="en-US" dirty="0" smtClean="0"/>
              <a:t>TDLP approval first time submitted (avoid return for revision)</a:t>
            </a:r>
          </a:p>
          <a:p>
            <a:pPr lvl="0"/>
            <a:endParaRPr lang="en-US" dirty="0"/>
          </a:p>
        </p:txBody>
      </p:sp>
    </p:spTree>
    <p:extLst>
      <p:ext uri="{BB962C8B-B14F-4D97-AF65-F5344CB8AC3E}">
        <p14:creationId xmlns:p14="http://schemas.microsoft.com/office/powerpoint/2010/main" val="1249435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Getting Started</a:t>
            </a:r>
            <a:endParaRPr lang="en-US" dirty="0"/>
          </a:p>
        </p:txBody>
      </p:sp>
      <p:sp>
        <p:nvSpPr>
          <p:cNvPr id="3" name="Content Placeholder 2"/>
          <p:cNvSpPr>
            <a:spLocks noGrp="1"/>
          </p:cNvSpPr>
          <p:nvPr>
            <p:ph idx="1"/>
          </p:nvPr>
        </p:nvSpPr>
        <p:spPr>
          <a:xfrm>
            <a:off x="457200" y="1981200"/>
            <a:ext cx="5410200" cy="3657600"/>
          </a:xfrm>
        </p:spPr>
        <p:txBody>
          <a:bodyPr/>
          <a:lstStyle/>
          <a:p>
            <a:r>
              <a:rPr lang="en-US" dirty="0" smtClean="0"/>
              <a:t>Section G of TDLP</a:t>
            </a:r>
            <a:br>
              <a:rPr lang="en-US" dirty="0" smtClean="0"/>
            </a:br>
            <a:endParaRPr lang="en-US" dirty="0" smtClean="0"/>
          </a:p>
          <a:p>
            <a:r>
              <a:rPr lang="en-US" dirty="0" smtClean="0"/>
              <a:t>See pages 5-8 of the Implementation Guide</a:t>
            </a:r>
            <a:br>
              <a:rPr lang="en-US" dirty="0" smtClean="0"/>
            </a:br>
            <a:endParaRPr lang="en-US" dirty="0" smtClean="0"/>
          </a:p>
          <a:p>
            <a:r>
              <a:rPr lang="en-US" dirty="0" smtClean="0"/>
              <a:t>Requirements to submit TDLP:</a:t>
            </a:r>
          </a:p>
          <a:p>
            <a:pPr lvl="1"/>
            <a:r>
              <a:rPr lang="en-US" sz="1800" b="1" dirty="0" smtClean="0">
                <a:solidFill>
                  <a:srgbClr val="FF0000"/>
                </a:solidFill>
              </a:rPr>
              <a:t>NEW</a:t>
            </a:r>
            <a:r>
              <a:rPr lang="en-US" sz="1800" dirty="0" smtClean="0"/>
              <a:t>: Certify you’ve downloaded and read Implementation Guide</a:t>
            </a:r>
          </a:p>
          <a:p>
            <a:pPr lvl="1"/>
            <a:r>
              <a:rPr lang="en-US" sz="1800" dirty="0" smtClean="0"/>
              <a:t>Align goals/learner outcomes with ISTE </a:t>
            </a:r>
            <a:r>
              <a:rPr lang="en-US" sz="1800" dirty="0"/>
              <a:t>S</a:t>
            </a:r>
            <a:r>
              <a:rPr lang="en-US" sz="1800" dirty="0" smtClean="0"/>
              <a:t>tudent </a:t>
            </a:r>
            <a:r>
              <a:rPr lang="en-US" sz="1800" dirty="0"/>
              <a:t>S</a:t>
            </a:r>
            <a:r>
              <a:rPr lang="en-US" sz="1800" dirty="0" smtClean="0"/>
              <a:t>tandards </a:t>
            </a:r>
          </a:p>
          <a:p>
            <a:endParaRPr lang="en-US" dirty="0" smtClean="0"/>
          </a:p>
        </p:txBody>
      </p:sp>
      <p:pic>
        <p:nvPicPr>
          <p:cNvPr id="4" name="Picture 3" descr="fram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2590800"/>
            <a:ext cx="2133600" cy="2133600"/>
          </a:xfrm>
          <a:prstGeom prst="rect">
            <a:avLst/>
          </a:prstGeom>
        </p:spPr>
      </p:pic>
      <p:sp>
        <p:nvSpPr>
          <p:cNvPr id="5" name="Rectangle 4"/>
          <p:cNvSpPr/>
          <p:nvPr/>
        </p:nvSpPr>
        <p:spPr>
          <a:xfrm>
            <a:off x="685800" y="5943600"/>
            <a:ext cx="7848600" cy="369332"/>
          </a:xfrm>
          <a:prstGeom prst="rect">
            <a:avLst/>
          </a:prstGeom>
        </p:spPr>
        <p:txBody>
          <a:bodyPr wrap="square">
            <a:spAutoFit/>
          </a:bodyPr>
          <a:lstStyle/>
          <a:p>
            <a:r>
              <a:rPr lang="en-US" dirty="0">
                <a:hlinkClick r:id="rId4"/>
              </a:rPr>
              <a:t>https://caadultedreporting.org/TP/</a:t>
            </a:r>
            <a:r>
              <a:rPr lang="en-US" dirty="0" smtClean="0">
                <a:hlinkClick r:id="rId4"/>
              </a:rPr>
              <a:t>documentsTPDLimplementationGuide.pdf</a:t>
            </a:r>
            <a:r>
              <a:rPr lang="en-US" dirty="0" smtClean="0"/>
              <a:t> </a:t>
            </a:r>
            <a:endParaRPr lang="en-US" dirty="0"/>
          </a:p>
        </p:txBody>
      </p:sp>
    </p:spTree>
    <p:extLst>
      <p:ext uri="{BB962C8B-B14F-4D97-AF65-F5344CB8AC3E}">
        <p14:creationId xmlns:p14="http://schemas.microsoft.com/office/powerpoint/2010/main" val="37989264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row-2889040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676400"/>
            <a:ext cx="5791200" cy="4343400"/>
          </a:xfrm>
          <a:prstGeom prst="rect">
            <a:avLst/>
          </a:prstGeom>
        </p:spPr>
      </p:pic>
      <p:grpSp>
        <p:nvGrpSpPr>
          <p:cNvPr id="7" name="Group 6"/>
          <p:cNvGrpSpPr/>
          <p:nvPr/>
        </p:nvGrpSpPr>
        <p:grpSpPr>
          <a:xfrm>
            <a:off x="6705600" y="1828800"/>
            <a:ext cx="1828800" cy="3898900"/>
            <a:chOff x="6705600" y="1828800"/>
            <a:chExt cx="1828800" cy="3898900"/>
          </a:xfrm>
        </p:grpSpPr>
        <p:pic>
          <p:nvPicPr>
            <p:cNvPr id="6" name="Picture 5"/>
            <p:cNvPicPr>
              <a:picLocks noChangeAspect="1"/>
            </p:cNvPicPr>
            <p:nvPr/>
          </p:nvPicPr>
          <p:blipFill>
            <a:blip r:embed="rId4"/>
            <a:stretch>
              <a:fillRect/>
            </a:stretch>
          </p:blipFill>
          <p:spPr>
            <a:xfrm>
              <a:off x="6781800" y="1828800"/>
              <a:ext cx="1752600" cy="3898900"/>
            </a:xfrm>
            <a:prstGeom prst="rect">
              <a:avLst/>
            </a:prstGeom>
          </p:spPr>
        </p:pic>
        <p:sp>
          <p:nvSpPr>
            <p:cNvPr id="3" name="Oval 2"/>
            <p:cNvSpPr/>
            <p:nvPr/>
          </p:nvSpPr>
          <p:spPr>
            <a:xfrm>
              <a:off x="6705600" y="2438400"/>
              <a:ext cx="1752600" cy="670560"/>
            </a:xfrm>
            <a:prstGeom prst="ellipse">
              <a:avLst/>
            </a:prstGeom>
            <a:noFill/>
            <a:ln w="38100" cmpd="sng">
              <a:solidFill>
                <a:schemeClr val="accent2"/>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99209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1351&quot;&gt;&lt;property id=&quot;20148&quot; value=&quot;5&quot;/&gt;&lt;property id=&quot;20300&quot; value=&quot;Slide 2&quot;/&gt;&lt;property id=&quot;20307&quot; value=&quot;287&quot;/&gt;&lt;/object&gt;&lt;object type=&quot;3&quot; unique_id=&quot;12493&quot;&gt;&lt;property id=&quot;20148&quot; value=&quot;5&quot;/&gt;&lt;property id=&quot;20300&quot; value=&quot;Slide 3&quot;/&gt;&lt;property id=&quot;20307&quot; value=&quot;309&quot;/&gt;&lt;/object&gt;&lt;object type=&quot;3&quot; unique_id=&quot;12494&quot;&gt;&lt;property id=&quot;20148&quot; value=&quot;5&quot;/&gt;&lt;property id=&quot;20300&quot; value=&quot;Slide 4&quot;/&gt;&lt;property id=&quot;20307&quot; value=&quot;310&quot;/&gt;&lt;/object&gt;&lt;object type=&quot;3&quot; unique_id=&quot;12600&quot;&gt;&lt;property id=&quot;20148&quot; value=&quot;5&quot;/&gt;&lt;property id=&quot;20300&quot; value=&quot;Slide 5&quot;/&gt;&lt;property id=&quot;20307&quot; value=&quot;311&quot;/&gt;&lt;/object&gt;&lt;object type=&quot;3&quot; unique_id=&quot;12601&quot;&gt;&lt;property id=&quot;20148&quot; value=&quot;5&quot;/&gt;&lt;property id=&quot;20300&quot; value=&quot;Slide 6&quot;/&gt;&lt;property id=&quot;20307&quot; value=&quot;312&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TANPowerpointTemplate-Standard" id="{EDF6D833-5089-D44E-8D2A-1BEC15630E3E}" vid="{B3A03A05-9695-3340-B5AC-0D36AC4A3DA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OTANPowerPointTemplate-Standard</Template>
  <TotalTime>8861</TotalTime>
  <Words>2553</Words>
  <Application>Microsoft Macintosh PowerPoint</Application>
  <PresentationFormat>On-screen Show (4:3)</PresentationFormat>
  <Paragraphs>255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AGENDA</vt:lpstr>
      <vt:lpstr>PowerPoint Presentation</vt:lpstr>
      <vt:lpstr>SMART Goal Framework - Original</vt:lpstr>
      <vt:lpstr>SMART Goal Framework - TDLP</vt:lpstr>
      <vt:lpstr>Why Use SMART Goals?</vt:lpstr>
      <vt:lpstr>Getting Started</vt:lpstr>
      <vt:lpstr>PowerPoint Presentation</vt:lpstr>
      <vt:lpstr>S is for Specific</vt:lpstr>
      <vt:lpstr>M is for Measurable</vt:lpstr>
      <vt:lpstr>A is for Achievable</vt:lpstr>
      <vt:lpstr>R is for Relevant</vt:lpstr>
      <vt:lpstr>T is for Timeframe</vt:lpstr>
      <vt:lpstr>PowerPoint Presentation</vt:lpstr>
      <vt:lpstr>Sample Goal for ASE</vt:lpstr>
      <vt:lpstr>Sample Goal for ESL</vt:lpstr>
      <vt:lpstr>Sample Goal for ABE</vt:lpstr>
      <vt:lpstr>PowerPoint Presentation</vt:lpstr>
      <vt:lpstr>Summary: SMART Goals for TDLP</vt:lpstr>
      <vt:lpstr>Questions?  Comments?  Need more??</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Penny Pearson</dc:creator>
  <cp:lastModifiedBy>Karla Frizler</cp:lastModifiedBy>
  <cp:revision>242</cp:revision>
  <cp:lastPrinted>2018-11-29T20:58:02Z</cp:lastPrinted>
  <dcterms:created xsi:type="dcterms:W3CDTF">2016-10-06T20:15:44Z</dcterms:created>
  <dcterms:modified xsi:type="dcterms:W3CDTF">2018-11-30T20:14:24Z</dcterms:modified>
</cp:coreProperties>
</file>